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316" r:id="rId4"/>
    <p:sldId id="258" r:id="rId5"/>
    <p:sldId id="259" r:id="rId6"/>
    <p:sldId id="260" r:id="rId7"/>
    <p:sldId id="307" r:id="rId8"/>
    <p:sldId id="297" r:id="rId9"/>
    <p:sldId id="293" r:id="rId10"/>
    <p:sldId id="294" r:id="rId11"/>
    <p:sldId id="295" r:id="rId12"/>
    <p:sldId id="296" r:id="rId13"/>
    <p:sldId id="302" r:id="rId14"/>
    <p:sldId id="261" r:id="rId15"/>
    <p:sldId id="262" r:id="rId16"/>
    <p:sldId id="303" r:id="rId17"/>
    <p:sldId id="265" r:id="rId18"/>
    <p:sldId id="268" r:id="rId19"/>
    <p:sldId id="312" r:id="rId20"/>
    <p:sldId id="270" r:id="rId21"/>
    <p:sldId id="271" r:id="rId22"/>
    <p:sldId id="272" r:id="rId23"/>
    <p:sldId id="273" r:id="rId24"/>
    <p:sldId id="274" r:id="rId25"/>
    <p:sldId id="313" r:id="rId26"/>
    <p:sldId id="314" r:id="rId27"/>
    <p:sldId id="315" r:id="rId28"/>
    <p:sldId id="308" r:id="rId29"/>
    <p:sldId id="304" r:id="rId30"/>
    <p:sldId id="306" r:id="rId31"/>
    <p:sldId id="276" r:id="rId32"/>
    <p:sldId id="277" r:id="rId33"/>
    <p:sldId id="280" r:id="rId34"/>
    <p:sldId id="278" r:id="rId35"/>
    <p:sldId id="279" r:id="rId36"/>
    <p:sldId id="281" r:id="rId37"/>
    <p:sldId id="282" r:id="rId38"/>
    <p:sldId id="283" r:id="rId39"/>
    <p:sldId id="284" r:id="rId40"/>
    <p:sldId id="285" r:id="rId41"/>
    <p:sldId id="286" r:id="rId42"/>
    <p:sldId id="287" r:id="rId43"/>
    <p:sldId id="309" r:id="rId44"/>
    <p:sldId id="305" r:id="rId45"/>
    <p:sldId id="289" r:id="rId46"/>
    <p:sldId id="290" r:id="rId47"/>
    <p:sldId id="291" r:id="rId48"/>
    <p:sldId id="292" r:id="rId49"/>
    <p:sldId id="298" r:id="rId50"/>
    <p:sldId id="299" r:id="rId51"/>
    <p:sldId id="317" r:id="rId52"/>
    <p:sldId id="310" r:id="rId53"/>
    <p:sldId id="300" r:id="rId54"/>
    <p:sldId id="301" r:id="rId55"/>
    <p:sldId id="311" r:id="rId5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100" d="100"/>
          <a:sy n="100" d="100"/>
        </p:scale>
        <p:origin x="-282" y="-48"/>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6541A39-B55D-44E8-9EBB-23882C17E0CE}" type="datetimeFigureOut">
              <a:rPr lang="it-IT" smtClean="0"/>
              <a:t>02/12/2018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280255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541A39-B55D-44E8-9EBB-23882C17E0CE}" type="datetimeFigureOut">
              <a:rPr lang="it-IT" smtClean="0"/>
              <a:t>02/12/2018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423084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541A39-B55D-44E8-9EBB-23882C17E0CE}" type="datetimeFigureOut">
              <a:rPr lang="it-IT" smtClean="0"/>
              <a:t>02/12/2018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281018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541A39-B55D-44E8-9EBB-23882C17E0CE}" type="datetimeFigureOut">
              <a:rPr lang="it-IT" smtClean="0"/>
              <a:t>02/12/2018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364253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6541A39-B55D-44E8-9EBB-23882C17E0CE}" type="datetimeFigureOut">
              <a:rPr lang="it-IT" smtClean="0"/>
              <a:t>02/12/2018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366001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6541A39-B55D-44E8-9EBB-23882C17E0CE}" type="datetimeFigureOut">
              <a:rPr lang="it-IT" smtClean="0"/>
              <a:t>02/12/2018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158848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6541A39-B55D-44E8-9EBB-23882C17E0CE}" type="datetimeFigureOut">
              <a:rPr lang="it-IT" smtClean="0"/>
              <a:t>02/12/2018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34062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6541A39-B55D-44E8-9EBB-23882C17E0CE}" type="datetimeFigureOut">
              <a:rPr lang="it-IT" smtClean="0"/>
              <a:t>02/12/2018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34954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6541A39-B55D-44E8-9EBB-23882C17E0CE}" type="datetimeFigureOut">
              <a:rPr lang="it-IT" smtClean="0"/>
              <a:t>02/12/2018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222550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6541A39-B55D-44E8-9EBB-23882C17E0CE}" type="datetimeFigureOut">
              <a:rPr lang="it-IT" smtClean="0"/>
              <a:t>02/12/2018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385298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6541A39-B55D-44E8-9EBB-23882C17E0CE}" type="datetimeFigureOut">
              <a:rPr lang="it-IT" smtClean="0"/>
              <a:t>02/12/2018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E33969-1BF8-468B-B22B-71280BC03497}" type="slidenum">
              <a:rPr lang="it-IT" smtClean="0"/>
              <a:t>‹N›</a:t>
            </a:fld>
            <a:endParaRPr lang="it-IT"/>
          </a:p>
        </p:txBody>
      </p:sp>
    </p:spTree>
    <p:extLst>
      <p:ext uri="{BB962C8B-B14F-4D97-AF65-F5344CB8AC3E}">
        <p14:creationId xmlns:p14="http://schemas.microsoft.com/office/powerpoint/2010/main" val="399977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41A39-B55D-44E8-9EBB-23882C17E0CE}" type="datetimeFigureOut">
              <a:rPr lang="it-IT" smtClean="0"/>
              <a:t>02/12/2018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33969-1BF8-468B-B22B-71280BC03497}" type="slidenum">
              <a:rPr lang="it-IT" smtClean="0"/>
              <a:t>‹N›</a:t>
            </a:fld>
            <a:endParaRPr lang="it-IT"/>
          </a:p>
        </p:txBody>
      </p:sp>
    </p:spTree>
    <p:extLst>
      <p:ext uri="{BB962C8B-B14F-4D97-AF65-F5344CB8AC3E}">
        <p14:creationId xmlns:p14="http://schemas.microsoft.com/office/powerpoint/2010/main" val="110934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4.bp.blogspot.com/-q-5ZgHko9BE/Tn86o9pIHZI/AAAAAAAABE8/qrf0E5SCv7k/s1600/1302092481739constable_clouds_1882_oil_on_paper.jpg"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NUVOLE</a:t>
            </a:r>
            <a:r>
              <a:rPr lang="it-IT" dirty="0" smtClean="0"/>
              <a:t> </a:t>
            </a:r>
            <a:br>
              <a:rPr lang="it-IT" dirty="0" smtClean="0"/>
            </a:br>
            <a:r>
              <a:rPr lang="it-IT" dirty="0" smtClean="0"/>
              <a:t>unità di lavoro </a:t>
            </a:r>
            <a:endParaRPr lang="it-IT" dirty="0"/>
          </a:p>
        </p:txBody>
      </p:sp>
      <p:pic>
        <p:nvPicPr>
          <p:cNvPr id="1026" name="Picture 2" descr="C:\Users\giancarlo\Desktop\nuvole\foto\1805313-cosa-vedi-nelle-nuvole.6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7864" y="1600200"/>
            <a:ext cx="550827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72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CLASSIFICAZIONE NUVOLE </a:t>
            </a:r>
            <a:endParaRPr lang="it-IT" dirty="0"/>
          </a:p>
        </p:txBody>
      </p:sp>
      <p:pic>
        <p:nvPicPr>
          <p:cNvPr id="2050" name="Picture 2" descr="C:\Users\giancarlo\Desktop\nuvole\Luigi Ghirri\class nuvo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57366" y="1600200"/>
            <a:ext cx="322926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03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LUIGI GHIRRI </a:t>
            </a:r>
            <a:endParaRPr lang="it-IT" dirty="0"/>
          </a:p>
        </p:txBody>
      </p:sp>
      <p:pic>
        <p:nvPicPr>
          <p:cNvPr id="3074" name="Picture 2" descr="C:\Users\giancarlo\Desktop\nuvole\Luigi Ghirri\ghirri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602543" y="1600200"/>
            <a:ext cx="393891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71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LUIGI GHIRRI </a:t>
            </a:r>
            <a:endParaRPr lang="it-IT" dirty="0"/>
          </a:p>
        </p:txBody>
      </p:sp>
      <p:pic>
        <p:nvPicPr>
          <p:cNvPr id="4098" name="Picture 2" descr="C:\Users\giancarlo\Desktop\nuvole\Luigi Ghirri\ghirri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50760" y="1600200"/>
            <a:ext cx="324248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19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CLASSIFICAZIONE PER ALTEZZA </a:t>
            </a:r>
            <a:endParaRPr lang="it-IT" b="1" dirty="0"/>
          </a:p>
        </p:txBody>
      </p:sp>
      <p:sp>
        <p:nvSpPr>
          <p:cNvPr id="3" name="Segnaposto contenuto 2"/>
          <p:cNvSpPr>
            <a:spLocks noGrp="1"/>
          </p:cNvSpPr>
          <p:nvPr>
            <p:ph idx="1"/>
          </p:nvPr>
        </p:nvSpPr>
        <p:spPr/>
        <p:txBody>
          <a:bodyPr/>
          <a:lstStyle/>
          <a:p>
            <a:endParaRPr lang="it-IT" dirty="0"/>
          </a:p>
        </p:txBody>
      </p:sp>
      <p:pic>
        <p:nvPicPr>
          <p:cNvPr id="1026" name="Picture 2" descr="C:\Users\giancarlo\Desktop\nuvole\class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6108700"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78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B. </a:t>
            </a:r>
            <a:r>
              <a:rPr lang="it-IT" dirty="0" err="1" smtClean="0"/>
              <a:t>Tognolini</a:t>
            </a:r>
            <a:r>
              <a:rPr lang="it-IT" dirty="0" smtClean="0"/>
              <a:t>, L. </a:t>
            </a:r>
            <a:r>
              <a:rPr lang="it-IT" dirty="0" err="1" smtClean="0"/>
              <a:t>Mercalli</a:t>
            </a:r>
            <a:r>
              <a:rPr lang="it-IT" dirty="0" smtClean="0"/>
              <a:t>, S. </a:t>
            </a:r>
            <a:r>
              <a:rPr lang="it-IT" dirty="0" err="1" smtClean="0"/>
              <a:t>Junakovic</a:t>
            </a:r>
            <a:r>
              <a:rPr lang="it-IT" dirty="0" smtClean="0"/>
              <a:t> </a:t>
            </a:r>
            <a:br>
              <a:rPr lang="it-IT" dirty="0" smtClean="0"/>
            </a:br>
            <a:r>
              <a:rPr lang="it-IT" sz="2200" dirty="0" smtClean="0"/>
              <a:t>ed. </a:t>
            </a:r>
            <a:r>
              <a:rPr lang="it-IT" sz="2200" dirty="0" err="1" smtClean="0"/>
              <a:t>Artebambini</a:t>
            </a:r>
            <a:r>
              <a:rPr lang="it-IT" sz="2200" dirty="0" smtClean="0"/>
              <a:t> collana ‘Il  cantiere delle arti’ </a:t>
            </a:r>
            <a:endParaRPr lang="it-IT" sz="22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3167843" y="2965458"/>
            <a:ext cx="2808314" cy="22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964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Modi di disegnare cielo e nuvole </a:t>
            </a:r>
            <a:endParaRPr lang="it-IT"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2779" y="1600200"/>
            <a:ext cx="329844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98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ARTE COME MESTIERE </a:t>
            </a:r>
            <a:br>
              <a:rPr lang="it-IT" dirty="0" smtClean="0"/>
            </a:br>
            <a:r>
              <a:rPr lang="it-IT" dirty="0" smtClean="0"/>
              <a:t>BRUNO MUNARI </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Questa collana nasce con l’intento di aiutare gli insegnanti  delle scuole elementari nel loro lavoro di informazione degli elementi del linguaggio visivo. </a:t>
            </a:r>
          </a:p>
          <a:p>
            <a:pPr marL="0" indent="0">
              <a:buNone/>
            </a:pPr>
            <a:r>
              <a:rPr lang="it-IT" dirty="0" smtClean="0"/>
              <a:t>Questi libretti hanno anche lo scopo di evitare  gli stereotipi che si trovano nei disegni infantili.</a:t>
            </a:r>
          </a:p>
          <a:p>
            <a:pPr marL="0" indent="0">
              <a:buNone/>
            </a:pPr>
            <a:r>
              <a:rPr lang="it-IT" dirty="0" smtClean="0"/>
              <a:t>« Leonardo Da Vinci vedeva alberi, paesi, battaglie e altre immagini nelle macchie che trovava nei vecchi muri.   Shakespeare vedeva  draghi e altri animali nelle forme delle nuvole. Bernardone non vece altro che nuvole nelle nuvole e macchie nelle macchie.»</a:t>
            </a:r>
            <a:endParaRPr lang="it-IT" dirty="0"/>
          </a:p>
        </p:txBody>
      </p:sp>
    </p:spTree>
    <p:extLst>
      <p:ext uri="{BB962C8B-B14F-4D97-AF65-F5344CB8AC3E}">
        <p14:creationId xmlns:p14="http://schemas.microsoft.com/office/powerpoint/2010/main" val="368158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MERCALLI </a:t>
            </a:r>
            <a:endParaRPr lang="it-IT" dirty="0"/>
          </a:p>
        </p:txBody>
      </p:sp>
      <p:sp>
        <p:nvSpPr>
          <p:cNvPr id="3" name="Segnaposto contenuto 2"/>
          <p:cNvSpPr>
            <a:spLocks noGrp="1"/>
          </p:cNvSpPr>
          <p:nvPr>
            <p:ph idx="1"/>
          </p:nvPr>
        </p:nvSpPr>
        <p:spPr/>
        <p:txBody>
          <a:bodyPr/>
          <a:lstStyle/>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916832"/>
            <a:ext cx="2554570" cy="3461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018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CLOUDSPOTTING</a:t>
            </a:r>
            <a:br>
              <a:rPr lang="it-IT" dirty="0" smtClean="0"/>
            </a:br>
            <a:r>
              <a:rPr lang="it-IT" sz="3100" dirty="0" smtClean="0"/>
              <a:t>una guida per i contemplatori di nuvole </a:t>
            </a:r>
            <a:endParaRPr lang="it-IT" sz="31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346" y="1052736"/>
            <a:ext cx="4213974" cy="43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733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NUVOLE ARTIFICIALI </a:t>
            </a:r>
            <a:endParaRPr lang="it-IT" dirty="0"/>
          </a:p>
        </p:txBody>
      </p:sp>
      <p:sp>
        <p:nvSpPr>
          <p:cNvPr id="3" name="Segnaposto contenuto 2"/>
          <p:cNvSpPr>
            <a:spLocks noGrp="1"/>
          </p:cNvSpPr>
          <p:nvPr>
            <p:ph idx="1"/>
          </p:nvPr>
        </p:nvSpPr>
        <p:spPr/>
        <p:txBody>
          <a:bodyPr/>
          <a:lstStyle/>
          <a:p>
            <a:endParaRPr lang="it-IT"/>
          </a:p>
        </p:txBody>
      </p:sp>
      <p:pic>
        <p:nvPicPr>
          <p:cNvPr id="1026" name="Picture 2" descr="C:\Users\giancarlo\Desktop\cloudspot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2686050"/>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1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vediamo nelle nuvole? </a:t>
            </a:r>
            <a:endParaRPr lang="it-IT" dirty="0"/>
          </a:p>
        </p:txBody>
      </p:sp>
      <p:pic>
        <p:nvPicPr>
          <p:cNvPr id="5122" name="Picture 2" descr="C:\Users\giancarlo\Desktop\nuvole\foto\nuvole_v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148681"/>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t/>
            </a:r>
            <a:br>
              <a:rPr lang="it-IT" sz="2800" dirty="0" smtClean="0"/>
            </a:br>
            <a:r>
              <a:rPr lang="it-IT" sz="2800" dirty="0"/>
              <a:t/>
            </a:r>
            <a:br>
              <a:rPr lang="it-IT" sz="2800" dirty="0"/>
            </a:br>
            <a:r>
              <a:rPr lang="it-IT" sz="2800" dirty="0" smtClean="0"/>
              <a:t>Autore</a:t>
            </a:r>
            <a:r>
              <a:rPr lang="it-IT" sz="2800" dirty="0"/>
              <a:t>: Gavin </a:t>
            </a:r>
            <a:r>
              <a:rPr lang="it-IT" sz="2800" dirty="0" err="1"/>
              <a:t>Pretor-Pinney</a:t>
            </a:r>
            <a:r>
              <a:rPr lang="it-IT" sz="2800" dirty="0"/>
              <a:t/>
            </a:r>
            <a:br>
              <a:rPr lang="it-IT" sz="2800" dirty="0"/>
            </a:br>
            <a:r>
              <a:rPr lang="it-IT" sz="2800" dirty="0"/>
              <a:t>Editore: Guanda, 2011</a:t>
            </a:r>
            <a:br>
              <a:rPr lang="it-IT" sz="2800" dirty="0"/>
            </a:br>
            <a:r>
              <a:rPr lang="it-IT" sz="2800" dirty="0"/>
              <a:t/>
            </a:r>
            <a:br>
              <a:rPr lang="it-IT" sz="2800" dirty="0"/>
            </a:br>
            <a:endParaRPr lang="it-IT" sz="2800" dirty="0"/>
          </a:p>
        </p:txBody>
      </p:sp>
      <p:sp>
        <p:nvSpPr>
          <p:cNvPr id="3" name="Segnaposto contenuto 2"/>
          <p:cNvSpPr>
            <a:spLocks noGrp="1"/>
          </p:cNvSpPr>
          <p:nvPr>
            <p:ph idx="1"/>
          </p:nvPr>
        </p:nvSpPr>
        <p:spPr/>
        <p:txBody>
          <a:bodyPr>
            <a:normAutofit fontScale="70000" lnSpcReduction="20000"/>
          </a:bodyPr>
          <a:lstStyle/>
          <a:p>
            <a:pPr marL="0" indent="0">
              <a:buNone/>
            </a:pPr>
            <a:endParaRPr lang="it-IT" dirty="0"/>
          </a:p>
          <a:p>
            <a:r>
              <a:rPr lang="it-IT" dirty="0">
                <a:latin typeface="Times New Roman"/>
                <a:ea typeface="Times New Roman"/>
              </a:rPr>
              <a:t>Cosa c'è di più bello di un cielo azzurro? Un cielo pieno di nuvole. Perché le nuvole sono movimento e teatralità, universo cangiante di forme e colori in continua evoluzione, scenografia sempre diversa, minaccia all'orizzonte ma anche rifugio e oggetto di fantasie infantili. E </a:t>
            </a:r>
            <a:r>
              <a:rPr lang="it-IT" dirty="0" smtClean="0">
                <a:latin typeface="Times New Roman"/>
                <a:ea typeface="Times New Roman"/>
              </a:rPr>
              <a:t>l'autore, contemplatore </a:t>
            </a:r>
            <a:r>
              <a:rPr lang="it-IT" dirty="0">
                <a:latin typeface="Times New Roman"/>
                <a:ea typeface="Times New Roman"/>
              </a:rPr>
              <a:t>di nuvole, ce le descrive con leggerezza e competenza, in tutto il loro fascino e la loro bellezza: spiegandone la genesi e la formazione, descrivendone le caratteristiche e le tipologie (dai cumuli agli strati, dai cumulonembi ai cirri), ma anche raccontando storie e aneddoti di uomini che le hanno amate o studiate o temute. Alternando fotografie e disegni a una scrittura ricca e divertente, dal passo narrativo, l'autore ci conduce nel mondo dei contemplatori di nuvole, un mondo che ha </a:t>
            </a:r>
            <a:r>
              <a:rPr lang="it-IT" dirty="0" smtClean="0">
                <a:latin typeface="Times New Roman"/>
                <a:ea typeface="Times New Roman"/>
              </a:rPr>
              <a:t>un </a:t>
            </a:r>
            <a:r>
              <a:rPr lang="it-IT" dirty="0">
                <a:latin typeface="Times New Roman"/>
                <a:ea typeface="Times New Roman"/>
              </a:rPr>
              <a:t>sito </a:t>
            </a:r>
            <a:r>
              <a:rPr lang="it-IT" dirty="0" smtClean="0">
                <a:latin typeface="Times New Roman"/>
                <a:ea typeface="Times New Roman"/>
              </a:rPr>
              <a:t>web. </a:t>
            </a:r>
            <a:endParaRPr lang="it-IT" dirty="0"/>
          </a:p>
          <a:p>
            <a:endParaRPr lang="it-IT" dirty="0"/>
          </a:p>
        </p:txBody>
      </p:sp>
    </p:spTree>
    <p:extLst>
      <p:ext uri="{BB962C8B-B14F-4D97-AF65-F5344CB8AC3E}">
        <p14:creationId xmlns:p14="http://schemas.microsoft.com/office/powerpoint/2010/main" val="2044433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2276872"/>
            <a:ext cx="273630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739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77500" lnSpcReduction="20000"/>
          </a:bodyPr>
          <a:lstStyle/>
          <a:p>
            <a:pPr marL="0" indent="0">
              <a:lnSpc>
                <a:spcPct val="115000"/>
              </a:lnSpc>
              <a:spcAft>
                <a:spcPts val="1000"/>
              </a:spcAft>
              <a:buNone/>
            </a:pPr>
            <a:r>
              <a:rPr lang="it-IT" dirty="0">
                <a:ea typeface="Calibri"/>
                <a:cs typeface="Times New Roman"/>
              </a:rPr>
              <a:t>DENOMINARE </a:t>
            </a:r>
          </a:p>
          <a:p>
            <a:pPr marL="0" indent="0">
              <a:lnSpc>
                <a:spcPct val="115000"/>
              </a:lnSpc>
              <a:spcAft>
                <a:spcPts val="1000"/>
              </a:spcAft>
              <a:buNone/>
            </a:pPr>
            <a:r>
              <a:rPr lang="it-IT" dirty="0">
                <a:ea typeface="Calibri"/>
                <a:cs typeface="Times New Roman"/>
              </a:rPr>
              <a:t>Cumuli, cirri, strati, nembi: sono i nomi che ancora oggi vengono usati per definire i vari tipi di nubi. A inventare i nomi delle nuvole, e soprattutto a suggerire che a ogni forma corrispondessero diverse proprietà fisiche, importanti per spiegare i fenomeni atmosferici, fu nel 1802 un giovane meteorologo dilettante, l'inglese Luke Howard. Grazie a lunghe ed acute osservazioni del cielo, Howard riuscì ad intuire i fondamenti della meteorologia e a dare dignità scientifica a una disciplina che sembrava sfuggire a qualunque ordine e regola</a:t>
            </a:r>
            <a:r>
              <a:rPr lang="it-IT" dirty="0" smtClean="0">
                <a:ea typeface="Calibri"/>
                <a:cs typeface="Times New Roman"/>
              </a:rPr>
              <a:t>.</a:t>
            </a:r>
          </a:p>
          <a:p>
            <a:pPr>
              <a:lnSpc>
                <a:spcPct val="115000"/>
              </a:lnSpc>
              <a:spcAft>
                <a:spcPts val="1000"/>
              </a:spcAft>
            </a:pPr>
            <a:endParaRPr lang="it-IT" dirty="0">
              <a:ea typeface="Calibri"/>
              <a:cs typeface="Times New Roman"/>
            </a:endParaRPr>
          </a:p>
          <a:p>
            <a:pPr>
              <a:lnSpc>
                <a:spcPct val="115000"/>
              </a:lnSpc>
              <a:spcAft>
                <a:spcPts val="1000"/>
              </a:spcAft>
            </a:pPr>
            <a:endParaRPr lang="it-IT" dirty="0">
              <a:ea typeface="Calibri"/>
              <a:cs typeface="Times New Roman"/>
            </a:endParaRPr>
          </a:p>
          <a:p>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89607"/>
            <a:ext cx="6121400" cy="87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257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SCIENZA E POESIA </a:t>
            </a:r>
            <a:endParaRPr lang="it-IT" dirty="0"/>
          </a:p>
        </p:txBody>
      </p:sp>
      <p:sp>
        <p:nvSpPr>
          <p:cNvPr id="4" name="Segnaposto contenuto 3"/>
          <p:cNvSpPr>
            <a:spLocks noGrp="1"/>
          </p:cNvSpPr>
          <p:nvPr>
            <p:ph idx="1"/>
          </p:nvPr>
        </p:nvSpPr>
        <p:spPr/>
        <p:txBody>
          <a:bodyPr/>
          <a:lstStyle/>
          <a:p>
            <a:endParaRPr lang="it-IT" dirty="0"/>
          </a:p>
        </p:txBody>
      </p:sp>
      <p:sp>
        <p:nvSpPr>
          <p:cNvPr id="5" name="Rettangolo 4"/>
          <p:cNvSpPr/>
          <p:nvPr/>
        </p:nvSpPr>
        <p:spPr>
          <a:xfrm>
            <a:off x="1403648" y="1988840"/>
            <a:ext cx="7056784" cy="3046988"/>
          </a:xfrm>
          <a:prstGeom prst="rect">
            <a:avLst/>
          </a:prstGeom>
        </p:spPr>
        <p:txBody>
          <a:bodyPr wrap="square">
            <a:spAutoFit/>
          </a:bodyPr>
          <a:lstStyle/>
          <a:p>
            <a:r>
              <a:rPr lang="it-IT" sz="3200" dirty="0"/>
              <a:t>Il libro racconta di Luke Howard, l'inventore della classificazione delle nuvole. Goethe, ispirato al suo lavoro, scrisse una serie di poesie. </a:t>
            </a:r>
            <a:r>
              <a:rPr lang="it-IT" sz="3200" dirty="0" err="1"/>
              <a:t>TItoli</a:t>
            </a:r>
            <a:r>
              <a:rPr lang="it-IT" sz="3200" dirty="0"/>
              <a:t> delle poesie di Goethe:  “</a:t>
            </a:r>
            <a:r>
              <a:rPr lang="it-IT" sz="3200" dirty="0" err="1"/>
              <a:t>stratus</a:t>
            </a:r>
            <a:r>
              <a:rPr lang="it-IT" sz="3200" dirty="0"/>
              <a:t>, </a:t>
            </a:r>
            <a:r>
              <a:rPr lang="it-IT" sz="3200" dirty="0" err="1"/>
              <a:t>cumulus</a:t>
            </a:r>
            <a:r>
              <a:rPr lang="it-IT" sz="3200" dirty="0"/>
              <a:t>, </a:t>
            </a:r>
            <a:r>
              <a:rPr lang="it-IT" sz="3200" dirty="0" err="1"/>
              <a:t>cirrus</a:t>
            </a:r>
            <a:r>
              <a:rPr lang="it-IT" sz="3200" dirty="0"/>
              <a:t>, </a:t>
            </a:r>
            <a:r>
              <a:rPr lang="it-IT" sz="3200" dirty="0" err="1"/>
              <a:t>nimbus</a:t>
            </a:r>
            <a:r>
              <a:rPr lang="it-IT" sz="3200" dirty="0"/>
              <a:t>”.</a:t>
            </a:r>
          </a:p>
        </p:txBody>
      </p:sp>
    </p:spTree>
    <p:extLst>
      <p:ext uri="{BB962C8B-B14F-4D97-AF65-F5344CB8AC3E}">
        <p14:creationId xmlns:p14="http://schemas.microsoft.com/office/powerpoint/2010/main" val="570242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1636" y="1600200"/>
            <a:ext cx="294072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26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Alessandro Blasetti  1942</a:t>
            </a:r>
            <a:endParaRPr lang="it-IT" dirty="0"/>
          </a:p>
        </p:txBody>
      </p:sp>
      <p:sp>
        <p:nvSpPr>
          <p:cNvPr id="3" name="Segnaposto contenuto 2"/>
          <p:cNvSpPr>
            <a:spLocks noGrp="1"/>
          </p:cNvSpPr>
          <p:nvPr>
            <p:ph idx="1"/>
          </p:nvPr>
        </p:nvSpPr>
        <p:spPr/>
        <p:txBody>
          <a:bodyPr/>
          <a:lstStyle/>
          <a:p>
            <a:endParaRPr lang="it-IT"/>
          </a:p>
        </p:txBody>
      </p:sp>
      <p:pic>
        <p:nvPicPr>
          <p:cNvPr id="1026" name="Picture 2" descr="C:\Users\giancarlo\Desktop\Quattropassifralenuvole-1942-titol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14475"/>
            <a:ext cx="7344816" cy="457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5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2050" name="Picture 2" descr="C:\Users\giancarlo\Desktop\41OqU-ltgUL._SX35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3960440" cy="579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21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3074" name="Picture 2" descr="C:\Users\giancarlo\Desktop\shop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76671"/>
            <a:ext cx="3600400" cy="554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636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Shelley a Napoli </a:t>
            </a:r>
            <a:endParaRPr lang="it-IT" dirty="0"/>
          </a:p>
        </p:txBody>
      </p:sp>
      <p:sp>
        <p:nvSpPr>
          <p:cNvPr id="3" name="Segnaposto contenuto 2"/>
          <p:cNvSpPr>
            <a:spLocks noGrp="1"/>
          </p:cNvSpPr>
          <p:nvPr>
            <p:ph idx="1"/>
          </p:nvPr>
        </p:nvSpPr>
        <p:spPr/>
        <p:txBody>
          <a:bodyPr/>
          <a:lstStyle/>
          <a:p>
            <a:endParaRPr lang="it-IT" dirty="0"/>
          </a:p>
        </p:txBody>
      </p:sp>
      <p:pic>
        <p:nvPicPr>
          <p:cNvPr id="3074" name="Picture 2" descr="C:\Users\giancarlo\Desktop\IMG_5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16410"/>
            <a:ext cx="437197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2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NUBE </a:t>
            </a:r>
            <a:endParaRPr lang="it-IT" dirty="0"/>
          </a:p>
        </p:txBody>
      </p:sp>
      <p:sp>
        <p:nvSpPr>
          <p:cNvPr id="3" name="Segnaposto contenuto 2"/>
          <p:cNvSpPr>
            <a:spLocks noGrp="1"/>
          </p:cNvSpPr>
          <p:nvPr>
            <p:ph idx="1"/>
          </p:nvPr>
        </p:nvSpPr>
        <p:spPr/>
        <p:txBody>
          <a:bodyPr/>
          <a:lstStyle/>
          <a:p>
            <a:pPr marL="0" indent="0">
              <a:buNone/>
            </a:pPr>
            <a:r>
              <a:rPr lang="it-IT" dirty="0" smtClean="0"/>
              <a:t>    Sono figlia di terra e acqua</a:t>
            </a:r>
          </a:p>
          <a:p>
            <a:pPr marL="0" indent="0">
              <a:buNone/>
            </a:pPr>
            <a:r>
              <a:rPr lang="it-IT" dirty="0" smtClean="0"/>
              <a:t>    la celeste nutrice </a:t>
            </a:r>
          </a:p>
          <a:p>
            <a:pPr marL="0" indent="0">
              <a:buNone/>
            </a:pPr>
            <a:r>
              <a:rPr lang="it-IT" dirty="0"/>
              <a:t> </a:t>
            </a:r>
            <a:r>
              <a:rPr lang="it-IT" dirty="0" smtClean="0"/>
              <a:t>   passo dai pori di oceani e </a:t>
            </a:r>
            <a:r>
              <a:rPr lang="it-IT" dirty="0" err="1" smtClean="0"/>
              <a:t>spiaggie</a:t>
            </a:r>
            <a:r>
              <a:rPr lang="it-IT" dirty="0" smtClean="0"/>
              <a:t> </a:t>
            </a:r>
          </a:p>
          <a:p>
            <a:pPr marL="0" indent="0">
              <a:buNone/>
            </a:pPr>
            <a:r>
              <a:rPr lang="it-IT" dirty="0"/>
              <a:t> </a:t>
            </a:r>
            <a:r>
              <a:rPr lang="it-IT" dirty="0" smtClean="0"/>
              <a:t>   muto ma non muoio  </a:t>
            </a:r>
          </a:p>
          <a:p>
            <a:pPr marL="0" indent="0">
              <a:buNone/>
            </a:pPr>
            <a:endParaRPr lang="it-IT" dirty="0"/>
          </a:p>
          <a:p>
            <a:pPr marL="0" indent="0">
              <a:buNone/>
            </a:pPr>
            <a:r>
              <a:rPr lang="it-IT" dirty="0" smtClean="0"/>
              <a:t>                                       </a:t>
            </a:r>
            <a:r>
              <a:rPr lang="it-IT" dirty="0" err="1" smtClean="0"/>
              <a:t>Percy</a:t>
            </a:r>
            <a:r>
              <a:rPr lang="it-IT" dirty="0" smtClean="0"/>
              <a:t> B.  Shelley</a:t>
            </a:r>
          </a:p>
          <a:p>
            <a:pPr marL="0" indent="0">
              <a:buNone/>
            </a:pPr>
            <a:r>
              <a:rPr lang="it-IT" dirty="0"/>
              <a:t> </a:t>
            </a:r>
            <a:r>
              <a:rPr lang="it-IT" dirty="0" smtClean="0"/>
              <a:t>   </a:t>
            </a:r>
            <a:endParaRPr lang="it-IT" dirty="0"/>
          </a:p>
        </p:txBody>
      </p:sp>
    </p:spTree>
    <p:extLst>
      <p:ext uri="{BB962C8B-B14F-4D97-AF65-F5344CB8AC3E}">
        <p14:creationId xmlns:p14="http://schemas.microsoft.com/office/powerpoint/2010/main" val="1346273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027" name="Picture 3" descr="C:\Users\giancarlo\Desktop\PA3007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8208912"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58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NUVOLE DI PAROLE </a:t>
            </a:r>
            <a:endParaRPr lang="it-IT" dirty="0"/>
          </a:p>
        </p:txBody>
      </p:sp>
      <p:pic>
        <p:nvPicPr>
          <p:cNvPr id="2050" name="Picture 2" descr="C:\Users\giancarlo\Desktop\SHELLEY_filosofia_dell_amore_IT.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556792"/>
            <a:ext cx="626582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28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r>
              <a:rPr lang="it-IT" dirty="0" err="1"/>
              <a:t>Constable</a:t>
            </a:r>
            <a:r>
              <a:rPr lang="it-IT" dirty="0"/>
              <a:t>: pittore paesaggista inglese contemporaneo di Turner. </a:t>
            </a:r>
            <a:r>
              <a:rPr lang="it-IT" dirty="0" smtClean="0"/>
              <a:t>Preimpressionista </a:t>
            </a:r>
            <a:endParaRPr lang="it-IT" dirty="0"/>
          </a:p>
          <a:p>
            <a:r>
              <a:rPr lang="it-IT" dirty="0"/>
              <a:t>L’interesse per lo studio analitico del paesaggio in </a:t>
            </a:r>
            <a:r>
              <a:rPr lang="it-IT" dirty="0" err="1"/>
              <a:t>Constable</a:t>
            </a:r>
            <a:r>
              <a:rPr lang="it-IT" dirty="0"/>
              <a:t> è attestato da centinaia di tele che egli ha dedicato alle nuvole. </a:t>
            </a:r>
            <a:r>
              <a:rPr lang="it-IT" dirty="0" smtClean="0"/>
              <a:t>In Inghilterra le </a:t>
            </a:r>
            <a:r>
              <a:rPr lang="it-IT" dirty="0"/>
              <a:t>nuvole costituiscono, qui più che altrove, un elemento determinante del paesaggio. L’interesse di </a:t>
            </a:r>
            <a:r>
              <a:rPr lang="it-IT" dirty="0" err="1"/>
              <a:t>Constable</a:t>
            </a:r>
            <a:r>
              <a:rPr lang="it-IT" dirty="0"/>
              <a:t> non si sofferma solo sulla diversa forma che i banchi di nuvole possono assumere, ma ne indaga soprattutto la qualità luminosa e cromatica in riferimento alle diverse ore del giorno. Questi esperimenti, che per certi versi anticipano l’Impressionismo francese, ci dimostrano l’intuizione di </a:t>
            </a:r>
            <a:r>
              <a:rPr lang="it-IT" dirty="0" err="1"/>
              <a:t>Constable</a:t>
            </a:r>
            <a:r>
              <a:rPr lang="it-IT" dirty="0"/>
              <a:t> che la luce è la grande protagonista del paesaggio.</a:t>
            </a:r>
          </a:p>
          <a:p>
            <a:endParaRPr lang="it-IT" dirty="0"/>
          </a:p>
        </p:txBody>
      </p:sp>
    </p:spTree>
    <p:extLst>
      <p:ext uri="{BB962C8B-B14F-4D97-AF65-F5344CB8AC3E}">
        <p14:creationId xmlns:p14="http://schemas.microsoft.com/office/powerpoint/2010/main" val="298887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pPr algn="just">
              <a:lnSpc>
                <a:spcPct val="115000"/>
              </a:lnSpc>
              <a:spcAft>
                <a:spcPts val="0"/>
              </a:spcAft>
            </a:pPr>
            <a:r>
              <a:rPr lang="it-IT" dirty="0">
                <a:latin typeface="Verdana"/>
                <a:ea typeface="Times New Roman"/>
                <a:cs typeface="Times New Roman"/>
              </a:rPr>
              <a:t>Sono più di un centinaio e sparsi tra vari musei  gli schizzi delle nuvole che attraversavano il cielo inglese, tra il 1821 e il 1834, tra Hampstead </a:t>
            </a:r>
            <a:r>
              <a:rPr lang="it-IT" dirty="0" err="1">
                <a:latin typeface="Verdana"/>
                <a:ea typeface="Times New Roman"/>
                <a:cs typeface="Times New Roman"/>
              </a:rPr>
              <a:t>Heath</a:t>
            </a:r>
            <a:r>
              <a:rPr lang="it-IT" dirty="0">
                <a:latin typeface="Verdana"/>
                <a:ea typeface="Times New Roman"/>
                <a:cs typeface="Times New Roman"/>
              </a:rPr>
              <a:t> e Brighton;  sono le nuvole che John </a:t>
            </a:r>
            <a:r>
              <a:rPr lang="it-IT" dirty="0" err="1">
                <a:latin typeface="Verdana"/>
                <a:ea typeface="Times New Roman"/>
                <a:cs typeface="Times New Roman"/>
              </a:rPr>
              <a:t>Constable</a:t>
            </a:r>
            <a:r>
              <a:rPr lang="it-IT" dirty="0">
                <a:latin typeface="Verdana"/>
                <a:ea typeface="Times New Roman"/>
                <a:cs typeface="Times New Roman"/>
              </a:rPr>
              <a:t> inseguiva e dipingeva, andando a giro per sentieri e per spiagge solitarie, naso in aria e taccuino di disegni alla mano.</a:t>
            </a:r>
            <a:endParaRPr lang="it-IT" sz="2800" dirty="0">
              <a:ea typeface="Calibri"/>
              <a:cs typeface="Times New Roman"/>
            </a:endParaRPr>
          </a:p>
          <a:p>
            <a:endParaRPr lang="it-IT" dirty="0"/>
          </a:p>
        </p:txBody>
      </p:sp>
    </p:spTree>
    <p:extLst>
      <p:ext uri="{BB962C8B-B14F-4D97-AF65-F5344CB8AC3E}">
        <p14:creationId xmlns:p14="http://schemas.microsoft.com/office/powerpoint/2010/main" val="984428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a:t>La sua fonte d'ispirazione è la natura e della natura vuole osservare e comprendere tutto, perché - dice -  "non si vede veramente qualcosa, se non lo si capisce". </a:t>
            </a:r>
          </a:p>
          <a:p>
            <a:r>
              <a:rPr lang="it-IT" dirty="0"/>
              <a:t>Guardare con attenzione quello che lo circonda, significa, per lui, dipingere e dipingere vuol dire vivere appieno le proprie sensazioni, perché "la pittura non è che una parola diversa per dire sentimento". </a:t>
            </a:r>
          </a:p>
          <a:p>
            <a:endParaRPr lang="it-IT" dirty="0"/>
          </a:p>
          <a:p>
            <a:endParaRPr lang="it-IT" dirty="0"/>
          </a:p>
        </p:txBody>
      </p:sp>
    </p:spTree>
    <p:extLst>
      <p:ext uri="{BB962C8B-B14F-4D97-AF65-F5344CB8AC3E}">
        <p14:creationId xmlns:p14="http://schemas.microsoft.com/office/powerpoint/2010/main" val="2246093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060849"/>
            <a:ext cx="3672408" cy="268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descr="http://4.bp.blogspot.com/-q-5ZgHko9BE/Tn86o9pIHZI/AAAAAAAABE8/qrf0E5SCv7k/s320/1302092481739constable_clouds_1882_oil_on_paper.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84984"/>
            <a:ext cx="3600400" cy="2664296"/>
          </a:xfrm>
          <a:prstGeom prst="rect">
            <a:avLst/>
          </a:prstGeom>
          <a:noFill/>
          <a:ln>
            <a:noFill/>
          </a:ln>
        </p:spPr>
      </p:pic>
    </p:spTree>
    <p:extLst>
      <p:ext uri="{BB962C8B-B14F-4D97-AF65-F5344CB8AC3E}">
        <p14:creationId xmlns:p14="http://schemas.microsoft.com/office/powerpoint/2010/main" val="1983629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PROTAGONISTI GLI EVENTI NATURALI </a:t>
            </a:r>
            <a:endParaRPr lang="it-IT" dirty="0"/>
          </a:p>
        </p:txBody>
      </p:sp>
      <p:sp>
        <p:nvSpPr>
          <p:cNvPr id="3" name="Segnaposto contenuto 2"/>
          <p:cNvSpPr>
            <a:spLocks noGrp="1"/>
          </p:cNvSpPr>
          <p:nvPr>
            <p:ph idx="1"/>
          </p:nvPr>
        </p:nvSpPr>
        <p:spPr>
          <a:xfrm>
            <a:off x="1043608" y="1916832"/>
            <a:ext cx="7643192" cy="4209331"/>
          </a:xfrm>
        </p:spPr>
        <p:txBody>
          <a:bodyPr/>
          <a:lstStyle/>
          <a:p>
            <a:endParaRPr lang="it-IT"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852936"/>
            <a:ext cx="6984776"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60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Una cinquantina d'anni prima, rispetto ai pittori impressionisti, si sofferma a dipingere un unico motivo naturale, che cambia costantemente con le condizioni della stagione, del vento o della luce. Un soggetto sempre diverso e meravigliosamente mutevole.</a:t>
            </a:r>
          </a:p>
        </p:txBody>
      </p:sp>
    </p:spTree>
    <p:extLst>
      <p:ext uri="{BB962C8B-B14F-4D97-AF65-F5344CB8AC3E}">
        <p14:creationId xmlns:p14="http://schemas.microsoft.com/office/powerpoint/2010/main" val="3727015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276871"/>
            <a:ext cx="6348860" cy="391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279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‘SKYNING’ </a:t>
            </a:r>
            <a:endParaRPr lang="it-IT" dirty="0"/>
          </a:p>
        </p:txBody>
      </p:sp>
      <p:sp>
        <p:nvSpPr>
          <p:cNvPr id="3" name="Segnaposto contenuto 2"/>
          <p:cNvSpPr>
            <a:spLocks noGrp="1"/>
          </p:cNvSpPr>
          <p:nvPr>
            <p:ph idx="1"/>
          </p:nvPr>
        </p:nvSpPr>
        <p:spPr/>
        <p:txBody>
          <a:bodyPr/>
          <a:lstStyle/>
          <a:p>
            <a:r>
              <a:rPr lang="it-IT" dirty="0"/>
              <a:t>Lavora all'aria aperta, utilizzando, per i suoi schizzi, colori a olio: una tecnica abbastanza inconsueta. Solo più tardi userà l'acquarello, più facile e più maneggevole.</a:t>
            </a:r>
          </a:p>
          <a:p>
            <a:r>
              <a:rPr lang="it-IT" dirty="0"/>
              <a:t>Sul retro, quasi sempre, aggiunge  delle annotazioni sulla direzione del vento, sull'ora del giorno, sul sole e sulla luce. </a:t>
            </a:r>
          </a:p>
          <a:p>
            <a:endParaRPr lang="it-IT" dirty="0"/>
          </a:p>
          <a:p>
            <a:endParaRPr lang="it-IT" dirty="0"/>
          </a:p>
        </p:txBody>
      </p:sp>
    </p:spTree>
    <p:extLst>
      <p:ext uri="{BB962C8B-B14F-4D97-AF65-F5344CB8AC3E}">
        <p14:creationId xmlns:p14="http://schemas.microsoft.com/office/powerpoint/2010/main" val="3446106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Dipinge le nuvole, non per le immagini che evocano e nemmeno per usarle negli sfondi di composizioni più grandi, ma per indagarle  in ogni minimo dettaglio e per studiarne la forma e l'anatomia, come un altro pittore avrebbe studiato l'anatomia del corpo umano.</a:t>
            </a:r>
          </a:p>
        </p:txBody>
      </p:sp>
    </p:spTree>
    <p:extLst>
      <p:ext uri="{BB962C8B-B14F-4D97-AF65-F5344CB8AC3E}">
        <p14:creationId xmlns:p14="http://schemas.microsoft.com/office/powerpoint/2010/main" val="122040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Castelli in aria </a:t>
            </a:r>
            <a:endParaRPr lang="it-IT" dirty="0"/>
          </a:p>
        </p:txBody>
      </p:sp>
      <p:pic>
        <p:nvPicPr>
          <p:cNvPr id="2050" name="Picture 2" descr="C:\Users\giancarlo\Desktop\nuvole\foto\chesterton-castelli-in-ar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958181"/>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604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Sono gli anni  </a:t>
            </a:r>
            <a:r>
              <a:rPr lang="it-IT" dirty="0"/>
              <a:t>in cui compaiono i primi studi di meteorologia: è del 1820 l' articolo di Luke </a:t>
            </a:r>
            <a:r>
              <a:rPr lang="it-IT" dirty="0" err="1"/>
              <a:t>Howards</a:t>
            </a:r>
            <a:r>
              <a:rPr lang="it-IT" dirty="0"/>
              <a:t> "On the </a:t>
            </a:r>
            <a:r>
              <a:rPr lang="it-IT" dirty="0" err="1"/>
              <a:t>modification</a:t>
            </a:r>
            <a:r>
              <a:rPr lang="it-IT" dirty="0"/>
              <a:t> of the </a:t>
            </a:r>
            <a:r>
              <a:rPr lang="it-IT" dirty="0" err="1"/>
              <a:t>clouds</a:t>
            </a:r>
            <a:r>
              <a:rPr lang="it-IT" dirty="0"/>
              <a:t>", con la prima classificazione delle nuvole dal punto di vista scientifico.</a:t>
            </a:r>
          </a:p>
        </p:txBody>
      </p:sp>
    </p:spTree>
    <p:extLst>
      <p:ext uri="{BB962C8B-B14F-4D97-AF65-F5344CB8AC3E}">
        <p14:creationId xmlns:p14="http://schemas.microsoft.com/office/powerpoint/2010/main" val="1644914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pPr marL="0" indent="0">
              <a:buNone/>
            </a:pPr>
            <a:r>
              <a:rPr lang="it-IT" dirty="0" err="1" smtClean="0"/>
              <a:t>Constable</a:t>
            </a:r>
            <a:r>
              <a:rPr lang="it-IT" dirty="0"/>
              <a:t>, probabilmente, lo ha letto e sa  distinguere le nuvole alte e le nuvole basse, i cirri, i cumuli, gli strati o i nembi. </a:t>
            </a:r>
          </a:p>
          <a:p>
            <a:pPr marL="0" indent="0">
              <a:buNone/>
            </a:pPr>
            <a:r>
              <a:rPr lang="it-IT" dirty="0" smtClean="0"/>
              <a:t>Ma</a:t>
            </a:r>
            <a:r>
              <a:rPr lang="it-IT" dirty="0"/>
              <a:t>, soprattutto, sa ritrarli in maniera diversa</a:t>
            </a:r>
            <a:r>
              <a:rPr lang="it-IT" dirty="0" smtClean="0"/>
              <a:t>.</a:t>
            </a:r>
          </a:p>
          <a:p>
            <a:pPr marL="0" indent="0">
              <a:buNone/>
            </a:pPr>
            <a:r>
              <a:rPr lang="it-IT" dirty="0" smtClean="0"/>
              <a:t>Sa </a:t>
            </a:r>
            <a:r>
              <a:rPr lang="it-IT" dirty="0"/>
              <a:t>dipingere i cirri, le nubi bianche e leggere, illuminate dal sole, catturando la luce con dei colpi di bianco o di giallo puro.</a:t>
            </a:r>
          </a:p>
          <a:p>
            <a:pPr marL="0" indent="0">
              <a:buNone/>
            </a:pPr>
            <a:endParaRPr lang="it-IT" dirty="0"/>
          </a:p>
          <a:p>
            <a:pPr marL="0" indent="0">
              <a:buNone/>
            </a:pPr>
            <a:r>
              <a:rPr lang="it-IT" dirty="0" smtClean="0"/>
              <a:t> </a:t>
            </a:r>
            <a:endParaRPr lang="it-IT" dirty="0"/>
          </a:p>
          <a:p>
            <a:endParaRPr lang="it-IT" dirty="0"/>
          </a:p>
          <a:p>
            <a:endParaRPr lang="it-IT" dirty="0"/>
          </a:p>
        </p:txBody>
      </p:sp>
    </p:spTree>
    <p:extLst>
      <p:ext uri="{BB962C8B-B14F-4D97-AF65-F5344CB8AC3E}">
        <p14:creationId xmlns:p14="http://schemas.microsoft.com/office/powerpoint/2010/main" val="950123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4077" y="1409680"/>
            <a:ext cx="5264227" cy="374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454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462" y="2220119"/>
            <a:ext cx="47910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918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txBody>
          <a:bodyPr>
            <a:noAutofit/>
          </a:bodyPr>
          <a:lstStyle/>
          <a:p>
            <a:r>
              <a:rPr lang="it-IT" sz="2800" b="1" dirty="0" smtClean="0"/>
              <a:t>LE NUAGE </a:t>
            </a:r>
            <a:r>
              <a:rPr lang="it-IT" sz="2800" dirty="0" smtClean="0"/>
              <a:t/>
            </a:r>
            <a:br>
              <a:rPr lang="it-IT" sz="2800" dirty="0" smtClean="0"/>
            </a:br>
            <a:r>
              <a:rPr lang="it-IT" sz="2800" dirty="0" smtClean="0"/>
              <a:t>lampada tra le nuvole </a:t>
            </a:r>
            <a:br>
              <a:rPr lang="it-IT" sz="2800" dirty="0" smtClean="0"/>
            </a:br>
            <a:r>
              <a:rPr lang="it-IT" sz="2800" dirty="0" smtClean="0"/>
              <a:t>di </a:t>
            </a:r>
            <a:r>
              <a:rPr lang="it-IT" sz="2800" dirty="0" err="1" smtClean="0"/>
              <a:t>Wout</a:t>
            </a:r>
            <a:r>
              <a:rPr lang="it-IT" sz="2800" dirty="0" smtClean="0"/>
              <a:t> </a:t>
            </a:r>
            <a:r>
              <a:rPr lang="it-IT" sz="2800" dirty="0" err="1" smtClean="0"/>
              <a:t>Wessemius</a:t>
            </a:r>
            <a:r>
              <a:rPr lang="it-IT" sz="2800" dirty="0" smtClean="0"/>
              <a:t> </a:t>
            </a:r>
            <a:endParaRPr lang="it-IT"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277269"/>
            <a:ext cx="47625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252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NUVOLE DI DE ANDRE’ </a:t>
            </a:r>
            <a:endParaRPr lang="it-IT"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918965"/>
            <a:ext cx="34563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78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47500" lnSpcReduction="20000"/>
          </a:bodyPr>
          <a:lstStyle/>
          <a:p>
            <a:pPr marL="0" indent="0">
              <a:buNone/>
            </a:pPr>
            <a:r>
              <a:rPr lang="it-IT" sz="4400" dirty="0"/>
              <a:t>Vanno vengono</a:t>
            </a:r>
          </a:p>
          <a:p>
            <a:pPr marL="0" indent="0">
              <a:buNone/>
            </a:pPr>
            <a:r>
              <a:rPr lang="it-IT" sz="4400" dirty="0"/>
              <a:t>ogni tanto si fermano</a:t>
            </a:r>
          </a:p>
          <a:p>
            <a:pPr marL="0" indent="0">
              <a:buNone/>
            </a:pPr>
            <a:r>
              <a:rPr lang="it-IT" sz="4400" dirty="0"/>
              <a:t>e quando si fermano</a:t>
            </a:r>
          </a:p>
          <a:p>
            <a:pPr marL="0" indent="0">
              <a:buNone/>
            </a:pPr>
            <a:r>
              <a:rPr lang="it-IT" sz="4400" dirty="0"/>
              <a:t>sono nere come il corvo</a:t>
            </a:r>
          </a:p>
          <a:p>
            <a:pPr marL="0" indent="0">
              <a:buNone/>
            </a:pPr>
            <a:r>
              <a:rPr lang="it-IT" sz="4400" dirty="0"/>
              <a:t>sembra che ti guardano con malocchio</a:t>
            </a:r>
          </a:p>
          <a:p>
            <a:endParaRPr lang="it-IT" sz="4400" dirty="0"/>
          </a:p>
          <a:p>
            <a:pPr marL="0" indent="0">
              <a:buNone/>
            </a:pPr>
            <a:r>
              <a:rPr lang="it-IT" sz="4400" dirty="0"/>
              <a:t>Certe volte sono bianche</a:t>
            </a:r>
          </a:p>
          <a:p>
            <a:pPr marL="0" indent="0">
              <a:buNone/>
            </a:pPr>
            <a:r>
              <a:rPr lang="it-IT" sz="4400" dirty="0"/>
              <a:t>e corrono</a:t>
            </a:r>
          </a:p>
          <a:p>
            <a:pPr marL="0" indent="0">
              <a:buNone/>
            </a:pPr>
            <a:r>
              <a:rPr lang="it-IT" sz="4400" dirty="0"/>
              <a:t>e prendono la forma dell'airone</a:t>
            </a:r>
          </a:p>
          <a:p>
            <a:pPr marL="0" indent="0">
              <a:buNone/>
            </a:pPr>
            <a:r>
              <a:rPr lang="it-IT" sz="4400" dirty="0"/>
              <a:t>o della pecora</a:t>
            </a:r>
          </a:p>
          <a:p>
            <a:pPr marL="0" indent="0">
              <a:buNone/>
            </a:pPr>
            <a:r>
              <a:rPr lang="it-IT" sz="4400" dirty="0"/>
              <a:t>o di qualche altra bestia</a:t>
            </a:r>
          </a:p>
          <a:p>
            <a:pPr marL="0" indent="0">
              <a:buNone/>
            </a:pPr>
            <a:r>
              <a:rPr lang="it-IT" sz="4400" dirty="0"/>
              <a:t>ma questo lo vedono meglio i bambini</a:t>
            </a:r>
          </a:p>
          <a:p>
            <a:pPr marL="0" indent="0">
              <a:buNone/>
            </a:pPr>
            <a:r>
              <a:rPr lang="it-IT" sz="4400" dirty="0"/>
              <a:t>che giocano a corrergli dietro per tanti metri</a:t>
            </a:r>
          </a:p>
          <a:p>
            <a:endParaRPr lang="it-IT" sz="4400" dirty="0"/>
          </a:p>
          <a:p>
            <a:endParaRPr lang="it-IT" sz="5600" dirty="0"/>
          </a:p>
          <a:p>
            <a:endParaRPr lang="it-IT" dirty="0"/>
          </a:p>
        </p:txBody>
      </p:sp>
    </p:spTree>
    <p:extLst>
      <p:ext uri="{BB962C8B-B14F-4D97-AF65-F5344CB8AC3E}">
        <p14:creationId xmlns:p14="http://schemas.microsoft.com/office/powerpoint/2010/main" val="2045734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55000" lnSpcReduction="20000"/>
          </a:bodyPr>
          <a:lstStyle/>
          <a:p>
            <a:pPr marL="0" indent="0">
              <a:buNone/>
            </a:pPr>
            <a:r>
              <a:rPr lang="it-IT" dirty="0"/>
              <a:t>Certe volte ti avvisano con rumore</a:t>
            </a:r>
          </a:p>
          <a:p>
            <a:pPr marL="0" indent="0">
              <a:buNone/>
            </a:pPr>
            <a:r>
              <a:rPr lang="it-IT" dirty="0"/>
              <a:t>prima di arrivare</a:t>
            </a:r>
          </a:p>
          <a:p>
            <a:pPr marL="0" indent="0">
              <a:buNone/>
            </a:pPr>
            <a:r>
              <a:rPr lang="it-IT" dirty="0"/>
              <a:t>e la terra si trema</a:t>
            </a:r>
          </a:p>
          <a:p>
            <a:pPr marL="0" indent="0">
              <a:buNone/>
            </a:pPr>
            <a:r>
              <a:rPr lang="it-IT" dirty="0"/>
              <a:t>e gli animali si stanno zitti</a:t>
            </a:r>
          </a:p>
          <a:p>
            <a:pPr marL="0" indent="0">
              <a:buNone/>
            </a:pPr>
            <a:r>
              <a:rPr lang="it-IT" dirty="0"/>
              <a:t>certe volte ti avvisano con rumore</a:t>
            </a:r>
          </a:p>
          <a:p>
            <a:endParaRPr lang="it-IT" dirty="0"/>
          </a:p>
          <a:p>
            <a:pPr marL="0" indent="0">
              <a:buNone/>
            </a:pPr>
            <a:r>
              <a:rPr lang="it-IT" dirty="0"/>
              <a:t>Vengono vanno ritornano</a:t>
            </a:r>
          </a:p>
          <a:p>
            <a:pPr marL="0" indent="0">
              <a:buNone/>
            </a:pPr>
            <a:r>
              <a:rPr lang="it-IT" dirty="0"/>
              <a:t>e magari si fermano tanti giorni</a:t>
            </a:r>
          </a:p>
          <a:p>
            <a:pPr marL="0" indent="0">
              <a:buNone/>
            </a:pPr>
            <a:r>
              <a:rPr lang="it-IT" dirty="0"/>
              <a:t>che non vedi più il sole e le stelle</a:t>
            </a:r>
          </a:p>
          <a:p>
            <a:pPr marL="0" indent="0">
              <a:buNone/>
            </a:pPr>
            <a:r>
              <a:rPr lang="it-IT" dirty="0"/>
              <a:t>e ti sembra di non conoscere più</a:t>
            </a:r>
          </a:p>
          <a:p>
            <a:pPr marL="0" indent="0">
              <a:buNone/>
            </a:pPr>
            <a:r>
              <a:rPr lang="it-IT" dirty="0"/>
              <a:t>il posto dove stai</a:t>
            </a:r>
          </a:p>
          <a:p>
            <a:endParaRPr lang="it-IT" dirty="0"/>
          </a:p>
          <a:p>
            <a:pPr marL="0" indent="0">
              <a:buNone/>
            </a:pPr>
            <a:r>
              <a:rPr lang="it-IT" dirty="0"/>
              <a:t>Vanno vengono</a:t>
            </a:r>
          </a:p>
          <a:p>
            <a:pPr marL="0" indent="0">
              <a:buNone/>
            </a:pPr>
            <a:r>
              <a:rPr lang="it-IT" dirty="0"/>
              <a:t>per una vera mille sono finte</a:t>
            </a:r>
          </a:p>
          <a:p>
            <a:pPr marL="0" indent="0">
              <a:buNone/>
            </a:pPr>
            <a:r>
              <a:rPr lang="it-IT" dirty="0"/>
              <a:t>e si mettono lì tra noi e il cielo</a:t>
            </a:r>
          </a:p>
          <a:p>
            <a:pPr marL="0" indent="0">
              <a:buNone/>
            </a:pPr>
            <a:r>
              <a:rPr lang="it-IT" dirty="0"/>
              <a:t>per lasciarci soltanto una voglia di pioggia.</a:t>
            </a:r>
          </a:p>
          <a:p>
            <a:endParaRPr lang="it-IT" dirty="0"/>
          </a:p>
        </p:txBody>
      </p:sp>
    </p:spTree>
    <p:extLst>
      <p:ext uri="{BB962C8B-B14F-4D97-AF65-F5344CB8AC3E}">
        <p14:creationId xmlns:p14="http://schemas.microsoft.com/office/powerpoint/2010/main" val="1111758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it-IT" dirty="0" smtClean="0"/>
              <a:t>La poesia </a:t>
            </a:r>
            <a:r>
              <a:rPr lang="it-IT" dirty="0"/>
              <a:t>di Alda </a:t>
            </a:r>
            <a:r>
              <a:rPr lang="it-IT" dirty="0" smtClean="0"/>
              <a:t>Merini descrive perfettamente il </a:t>
            </a:r>
            <a:r>
              <a:rPr lang="it-IT" dirty="0"/>
              <a:t>clima nuvoloso di inizio primavera. Le nuvole sembrano muoversi velocemente nel cielo, anime perdute, che cambiano forma e si dissolvono, diverse ogni secondo, si trasformano. Non le riesci a catturare, la luce e la forma muta instancabilmente, come la vita, imprevedibile, che cambia il nostro destino senza chiedercelo, contro la nostra volontà, noi non abbiamo in mano la nostra vita, c’è un proprietario segreto dentro o fuori di noi, forse l’ombra che si nasconde dal sole e cambia, non riflettendo come veramente siamo, ma tradendo, anche se stessa. Le nuvole sono testimoni, di tutto quello che succede sulla terra, e vedono guerre, giochi, case, campagne, ma soprattutto bambini, che giocano sotto il cielo infinito e aperto sopra di loro, che fanno volare nel celeste aquiloni variopinti.</a:t>
            </a:r>
          </a:p>
          <a:p>
            <a:endParaRPr lang="it-IT" dirty="0"/>
          </a:p>
          <a:p>
            <a:endParaRPr lang="it-IT" dirty="0"/>
          </a:p>
        </p:txBody>
      </p:sp>
    </p:spTree>
    <p:extLst>
      <p:ext uri="{BB962C8B-B14F-4D97-AF65-F5344CB8AC3E}">
        <p14:creationId xmlns:p14="http://schemas.microsoft.com/office/powerpoint/2010/main" val="1641793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ARISTOFANE LE NUVOLE </a:t>
            </a:r>
            <a:endParaRPr lang="it-IT" dirty="0"/>
          </a:p>
        </p:txBody>
      </p:sp>
      <p:sp>
        <p:nvSpPr>
          <p:cNvPr id="3" name="Segnaposto contenuto 2"/>
          <p:cNvSpPr>
            <a:spLocks noGrp="1"/>
          </p:cNvSpPr>
          <p:nvPr>
            <p:ph idx="1"/>
          </p:nvPr>
        </p:nvSpPr>
        <p:spPr/>
        <p:txBody>
          <a:bodyPr>
            <a:normAutofit fontScale="92500" lnSpcReduction="20000"/>
          </a:bodyPr>
          <a:lstStyle/>
          <a:p>
            <a:r>
              <a:rPr lang="it-IT" dirty="0" err="1"/>
              <a:t>Fidippide</a:t>
            </a:r>
            <a:r>
              <a:rPr lang="it-IT" dirty="0"/>
              <a:t> non vuole andare al </a:t>
            </a:r>
            <a:r>
              <a:rPr lang="it-IT" dirty="0" smtClean="0"/>
              <a:t>Pensatoio </a:t>
            </a:r>
            <a:r>
              <a:rPr lang="it-IT" dirty="0"/>
              <a:t>del filosofo e così il padre, disperato e perseguitato dagli strozzini, decide di recarvisi lui stesso, seppur vecchio. Appena giunto, incontra un discepolo che gli dà un assaggio delle cose su cui si ragiona in quel luogo: una nuova unità di misura per calcolare la lunghezza del salto di una pulce, oppure la scoperta del modo in cui le zanzare emettono il loro suono. In seguito, finalmente </a:t>
            </a:r>
            <a:r>
              <a:rPr lang="it-IT" dirty="0" err="1"/>
              <a:t>Strepsiade</a:t>
            </a:r>
            <a:r>
              <a:rPr lang="it-IT" dirty="0"/>
              <a:t> vede Socrate che, appeso in una cesta, contempla il cielo. </a:t>
            </a:r>
          </a:p>
        </p:txBody>
      </p:sp>
    </p:spTree>
    <p:extLst>
      <p:ext uri="{BB962C8B-B14F-4D97-AF65-F5344CB8AC3E}">
        <p14:creationId xmlns:p14="http://schemas.microsoft.com/office/powerpoint/2010/main" val="233742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C:\Users\giancarlo\Desktop\nuvole\foto\nuvol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58181"/>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9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Il filosofo, dopo un breve dialogo, decide di impegnarsi ad istruirlo: gli mette indosso un mantello e una corona ed invoca l'arrivo delle Nuvole, le divinità da lui adorate, che si presentano puntuali sulla scena. </a:t>
            </a:r>
            <a:r>
              <a:rPr lang="it-IT" dirty="0" err="1"/>
              <a:t>Strepsiade</a:t>
            </a:r>
            <a:r>
              <a:rPr lang="it-IT" dirty="0"/>
              <a:t> però non riesce a capire nulla dei discorsi pseudo-filosofici che gli vengono fatti (parodia della filosofia socratica e sofistica) e viene quindi </a:t>
            </a:r>
            <a:r>
              <a:rPr lang="it-IT" dirty="0" smtClean="0"/>
              <a:t>cacciato.</a:t>
            </a:r>
            <a:endParaRPr lang="it-IT" dirty="0"/>
          </a:p>
        </p:txBody>
      </p:sp>
    </p:spTree>
    <p:extLst>
      <p:ext uri="{BB962C8B-B14F-4D97-AF65-F5344CB8AC3E}">
        <p14:creationId xmlns:p14="http://schemas.microsoft.com/office/powerpoint/2010/main" val="2614024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MACCHIE DI RORSCHACH </a:t>
            </a:r>
            <a:endParaRPr lang="it-IT" dirty="0"/>
          </a:p>
        </p:txBody>
      </p:sp>
      <p:sp>
        <p:nvSpPr>
          <p:cNvPr id="3" name="Segnaposto contenuto 2"/>
          <p:cNvSpPr>
            <a:spLocks noGrp="1"/>
          </p:cNvSpPr>
          <p:nvPr>
            <p:ph idx="1"/>
          </p:nvPr>
        </p:nvSpPr>
        <p:spPr/>
        <p:txBody>
          <a:bodyPr/>
          <a:lstStyle/>
          <a:p>
            <a:endParaRPr lang="it-IT" dirty="0"/>
          </a:p>
        </p:txBody>
      </p:sp>
      <p:pic>
        <p:nvPicPr>
          <p:cNvPr id="1026" name="Picture 2" descr="C:\Users\giancarlo\Desktop\CORSO\macchie\blot4300.63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3122452"/>
            <a:ext cx="3312367" cy="21787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iancarlo\Desktop\CORSO\macchie\im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66982"/>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NUVOLETTE </a:t>
            </a:r>
            <a:endParaRPr lang="it-IT"/>
          </a:p>
        </p:txBody>
      </p:sp>
      <p:sp>
        <p:nvSpPr>
          <p:cNvPr id="3" name="Segnaposto contenuto 2"/>
          <p:cNvSpPr>
            <a:spLocks noGrp="1"/>
          </p:cNvSpPr>
          <p:nvPr>
            <p:ph idx="1"/>
          </p:nvPr>
        </p:nvSpPr>
        <p:spPr/>
        <p:txBody>
          <a:bodyPr/>
          <a:lstStyle/>
          <a:p>
            <a:endParaRPr lang="it-IT"/>
          </a:p>
        </p:txBody>
      </p:sp>
      <p:pic>
        <p:nvPicPr>
          <p:cNvPr id="1026" name="Picture 2" descr="C:\Users\giancarlo\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4859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375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ESPERIENZE </a:t>
            </a:r>
            <a:endParaRPr lang="it-IT" dirty="0"/>
          </a:p>
        </p:txBody>
      </p:sp>
      <p:pic>
        <p:nvPicPr>
          <p:cNvPr id="1026" name="Picture 2" descr="C:\Users\giancarlo\Desktop\nuvole\esperienze\poesie fredd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603" y="1409646"/>
            <a:ext cx="8012505" cy="461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25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PEDAGOGIA DEL CIELO </a:t>
            </a:r>
            <a:endParaRPr lang="it-IT" dirty="0"/>
          </a:p>
        </p:txBody>
      </p:sp>
      <p:sp>
        <p:nvSpPr>
          <p:cNvPr id="3" name="Segnaposto contenuto 2"/>
          <p:cNvSpPr>
            <a:spLocks noGrp="1"/>
          </p:cNvSpPr>
          <p:nvPr>
            <p:ph idx="1"/>
          </p:nvPr>
        </p:nvSpPr>
        <p:spPr/>
        <p:txBody>
          <a:bodyPr>
            <a:normAutofit lnSpcReduction="10000"/>
          </a:bodyPr>
          <a:lstStyle/>
          <a:p>
            <a:r>
              <a:rPr lang="it-IT" dirty="0"/>
              <a:t>Il gruppo </a:t>
            </a:r>
            <a:r>
              <a:rPr lang="it-IT" dirty="0" err="1"/>
              <a:t>mce</a:t>
            </a:r>
            <a:r>
              <a:rPr lang="it-IT" dirty="0"/>
              <a:t> Pedagogia del cielo usa lo specchio per guardare le nuvole riflesse e osservare-misurare-registrare il loro spostamento-direzione-trasformazione; se sullo specchio si colloca un acetato trasparente le nuvole si possono disegnare .</a:t>
            </a:r>
          </a:p>
          <a:p>
            <a:r>
              <a:rPr lang="it-IT" dirty="0"/>
              <a:t>Guardare le nuvole e scoprire le loro forme, fare ritratti alle nuvole, adoperando le tecniche più diverse.</a:t>
            </a:r>
          </a:p>
          <a:p>
            <a:endParaRPr lang="it-IT" dirty="0"/>
          </a:p>
        </p:txBody>
      </p:sp>
    </p:spTree>
    <p:extLst>
      <p:ext uri="{BB962C8B-B14F-4D97-AF65-F5344CB8AC3E}">
        <p14:creationId xmlns:p14="http://schemas.microsoft.com/office/powerpoint/2010/main" val="21085133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Osservazione </a:t>
            </a:r>
            <a:endParaRPr lang="it-IT"/>
          </a:p>
        </p:txBody>
      </p:sp>
      <p:sp>
        <p:nvSpPr>
          <p:cNvPr id="3" name="Segnaposto contenuto 2"/>
          <p:cNvSpPr>
            <a:spLocks noGrp="1"/>
          </p:cNvSpPr>
          <p:nvPr>
            <p:ph idx="1"/>
          </p:nvPr>
        </p:nvSpPr>
        <p:spPr/>
        <p:txBody>
          <a:bodyPr>
            <a:normAutofit fontScale="77500" lnSpcReduction="20000"/>
          </a:bodyPr>
          <a:lstStyle/>
          <a:p>
            <a:r>
              <a:rPr lang="it-IT" dirty="0" smtClean="0"/>
              <a:t>Il mio collega  </a:t>
            </a:r>
            <a:r>
              <a:rPr lang="it-IT" dirty="0"/>
              <a:t>aveva deciso di dedicare l'anno all'osservazione delle nuvole. Io insegnavo lingua italiana feci costruire ai bambini un piccolo </a:t>
            </a:r>
            <a:r>
              <a:rPr lang="it-IT" dirty="0" smtClean="0"/>
              <a:t>libro </a:t>
            </a:r>
            <a:r>
              <a:rPr lang="it-IT" dirty="0"/>
              <a:t>dando loro il compito di osservare e disegnare ogni giorno una nuvola. Poi chiesi loro di scegliere il tipo di nuvola che lo colpiva particolarmente e provare a cercarla nel cielo nei diversi giorni. Proposi loro anche di dare un nome a questa nuvola, non basandosi sulla forma o cercando di vedere se assomigliava a qualche oggetto o animale, ma prestando attenzione alle caratteristiche che la rendevano particolare.</a:t>
            </a:r>
          </a:p>
          <a:p>
            <a:r>
              <a:rPr lang="it-IT" dirty="0"/>
              <a:t>Creammo il nostro </a:t>
            </a:r>
            <a:r>
              <a:rPr lang="it-IT" dirty="0" err="1"/>
              <a:t>nuvolario</a:t>
            </a:r>
            <a:r>
              <a:rPr lang="it-IT" dirty="0"/>
              <a:t>, cioè dare un nome ai tipi di nuvole che avevamo classificato.</a:t>
            </a:r>
          </a:p>
          <a:p>
            <a:r>
              <a:rPr lang="it-IT" dirty="0"/>
              <a:t>Nel nostro </a:t>
            </a:r>
            <a:r>
              <a:rPr lang="it-IT" dirty="0" err="1"/>
              <a:t>nuvolario</a:t>
            </a:r>
            <a:r>
              <a:rPr lang="it-IT" dirty="0"/>
              <a:t> c'era </a:t>
            </a:r>
            <a:r>
              <a:rPr lang="it-IT" dirty="0" smtClean="0"/>
              <a:t>la nuvola </a:t>
            </a:r>
            <a:r>
              <a:rPr lang="it-IT" dirty="0"/>
              <a:t>" </a:t>
            </a:r>
            <a:r>
              <a:rPr lang="it-IT" dirty="0" err="1"/>
              <a:t>trasparentella</a:t>
            </a:r>
            <a:r>
              <a:rPr lang="it-IT" dirty="0"/>
              <a:t>" , la "fina </a:t>
            </a:r>
            <a:r>
              <a:rPr lang="it-IT" dirty="0" err="1"/>
              <a:t>fina</a:t>
            </a:r>
            <a:r>
              <a:rPr lang="it-IT" dirty="0"/>
              <a:t>", quella "</a:t>
            </a:r>
            <a:r>
              <a:rPr lang="it-IT" dirty="0" err="1"/>
              <a:t>appiccicaticcica</a:t>
            </a:r>
            <a:r>
              <a:rPr lang="it-IT" dirty="0"/>
              <a:t>".......</a:t>
            </a:r>
          </a:p>
          <a:p>
            <a:endParaRPr lang="it-IT" dirty="0"/>
          </a:p>
        </p:txBody>
      </p:sp>
    </p:spTree>
    <p:extLst>
      <p:ext uri="{BB962C8B-B14F-4D97-AF65-F5344CB8AC3E}">
        <p14:creationId xmlns:p14="http://schemas.microsoft.com/office/powerpoint/2010/main" val="272932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Rispecchiamenti </a:t>
            </a:r>
            <a:endParaRPr lang="it-IT" dirty="0"/>
          </a:p>
        </p:txBody>
      </p:sp>
      <p:pic>
        <p:nvPicPr>
          <p:cNvPr id="4098" name="Picture 2" descr="C:\Users\giancarlo\Desktop\nuvole\foto\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2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CLOUD HOUSE </a:t>
            </a:r>
            <a:endParaRPr lang="it-IT" b="1" dirty="0"/>
          </a:p>
        </p:txBody>
      </p:sp>
      <p:sp>
        <p:nvSpPr>
          <p:cNvPr id="3" name="Segnaposto contenuto 2"/>
          <p:cNvSpPr>
            <a:spLocks noGrp="1"/>
          </p:cNvSpPr>
          <p:nvPr>
            <p:ph idx="1"/>
          </p:nvPr>
        </p:nvSpPr>
        <p:spPr/>
        <p:txBody>
          <a:bodyPr/>
          <a:lstStyle/>
          <a:p>
            <a:pPr algn="ctr"/>
            <a:endParaRPr lang="it-IT" dirty="0"/>
          </a:p>
        </p:txBody>
      </p:sp>
      <p:pic>
        <p:nvPicPr>
          <p:cNvPr id="2050" name="Picture 2" descr="C:\Users\giancarlo\Desktop\GTAC Cloud house 8542 v10mrg_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628800"/>
            <a:ext cx="302433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98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LUIGI GHIRRI fotografo </a:t>
            </a:r>
            <a:endParaRPr lang="it-IT" dirty="0"/>
          </a:p>
        </p:txBody>
      </p:sp>
      <p:pic>
        <p:nvPicPr>
          <p:cNvPr id="5122" name="Picture 2" descr="C:\Users\giancarlo\Desktop\51VBMYw59PL._SY424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1834356"/>
            <a:ext cx="47625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74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CLASSIFICAZIONE NUVOLE</a:t>
            </a:r>
            <a:endParaRPr lang="it-IT" dirty="0"/>
          </a:p>
        </p:txBody>
      </p:sp>
      <p:pic>
        <p:nvPicPr>
          <p:cNvPr id="1026" name="Picture 2" descr="C:\Users\giancarlo\Desktop\nuvole\Luigi Ghirri\class nuvo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50349" y="1600200"/>
            <a:ext cx="324330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99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1552</Words>
  <Application>Microsoft Office PowerPoint</Application>
  <PresentationFormat>Presentazione su schermo (4:3)</PresentationFormat>
  <Paragraphs>102</Paragraphs>
  <Slides>55</Slides>
  <Notes>0</Notes>
  <HiddenSlides>0</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Tema di Office</vt:lpstr>
      <vt:lpstr>NUVOLE  unità di lavoro </vt:lpstr>
      <vt:lpstr>Cosa vediamo nelle nuvole? </vt:lpstr>
      <vt:lpstr>Presentazione standard di PowerPoint</vt:lpstr>
      <vt:lpstr>Castelli in aria </vt:lpstr>
      <vt:lpstr>Presentazione standard di PowerPoint</vt:lpstr>
      <vt:lpstr>Rispecchiamenti </vt:lpstr>
      <vt:lpstr>CLOUD HOUSE </vt:lpstr>
      <vt:lpstr>LUIGI GHIRRI fotografo </vt:lpstr>
      <vt:lpstr>CLASSIFICAZIONE NUVOLE</vt:lpstr>
      <vt:lpstr>CLASSIFICAZIONE NUVOLE </vt:lpstr>
      <vt:lpstr>LUIGI GHIRRI </vt:lpstr>
      <vt:lpstr>LUIGI GHIRRI </vt:lpstr>
      <vt:lpstr>CLASSIFICAZIONE PER ALTEZZA </vt:lpstr>
      <vt:lpstr>B. Tognolini, L. Mercalli, S. Junakovic  ed. Artebambini collana ‘Il  cantiere delle arti’ </vt:lpstr>
      <vt:lpstr>Modi di disegnare cielo e nuvole </vt:lpstr>
      <vt:lpstr>ARTE COME MESTIERE  BRUNO MUNARI </vt:lpstr>
      <vt:lpstr>MERCALLI </vt:lpstr>
      <vt:lpstr>CLOUDSPOTTING una guida per i contemplatori di nuvole </vt:lpstr>
      <vt:lpstr>NUVOLE ARTIFICIALI </vt:lpstr>
      <vt:lpstr>  Autore: Gavin Pretor-Pinney Editore: Guanda, 2011  </vt:lpstr>
      <vt:lpstr>Presentazione standard di PowerPoint</vt:lpstr>
      <vt:lpstr>Presentazione standard di PowerPoint</vt:lpstr>
      <vt:lpstr>SCIENZA E POESIA </vt:lpstr>
      <vt:lpstr>Presentazione standard di PowerPoint</vt:lpstr>
      <vt:lpstr>Alessandro Blasetti  1942</vt:lpstr>
      <vt:lpstr>Presentazione standard di PowerPoint</vt:lpstr>
      <vt:lpstr>Presentazione standard di PowerPoint</vt:lpstr>
      <vt:lpstr>Shelley a Napoli </vt:lpstr>
      <vt:lpstr>NUBE </vt:lpstr>
      <vt:lpstr>NUVOLE DI PAROLE </vt:lpstr>
      <vt:lpstr>Presentazione standard di PowerPoint</vt:lpstr>
      <vt:lpstr>Presentazione standard di PowerPoint</vt:lpstr>
      <vt:lpstr>Presentazione standard di PowerPoint</vt:lpstr>
      <vt:lpstr>Presentazione standard di PowerPoint</vt:lpstr>
      <vt:lpstr>PROTAGONISTI GLI EVENTI NATURALI </vt:lpstr>
      <vt:lpstr>Presentazione standard di PowerPoint</vt:lpstr>
      <vt:lpstr>Presentazione standard di PowerPoint</vt:lpstr>
      <vt:lpstr>FARE ‘SKYNING’ </vt:lpstr>
      <vt:lpstr>Presentazione standard di PowerPoint</vt:lpstr>
      <vt:lpstr>Presentazione standard di PowerPoint</vt:lpstr>
      <vt:lpstr>Presentazione standard di PowerPoint</vt:lpstr>
      <vt:lpstr>Presentazione standard di PowerPoint</vt:lpstr>
      <vt:lpstr>Presentazione standard di PowerPoint</vt:lpstr>
      <vt:lpstr>LE NUAGE  lampada tra le nuvole  di Wout Wessemius </vt:lpstr>
      <vt:lpstr>LE NUVOLE DI DE ANDRE’ </vt:lpstr>
      <vt:lpstr>Presentazione standard di PowerPoint</vt:lpstr>
      <vt:lpstr>Presentazione standard di PowerPoint</vt:lpstr>
      <vt:lpstr>Presentazione standard di PowerPoint</vt:lpstr>
      <vt:lpstr>ARISTOFANE LE NUVOLE </vt:lpstr>
      <vt:lpstr>Presentazione standard di PowerPoint</vt:lpstr>
      <vt:lpstr>MACCHIE DI RORSCHACH </vt:lpstr>
      <vt:lpstr>NUVOLETTE </vt:lpstr>
      <vt:lpstr>ESPERIENZE </vt:lpstr>
      <vt:lpstr>PEDAGOGIA DEL CIELO </vt:lpstr>
      <vt:lpstr>Osservazione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giancarlo</dc:creator>
  <cp:lastModifiedBy>giancarlo</cp:lastModifiedBy>
  <cp:revision>36</cp:revision>
  <dcterms:created xsi:type="dcterms:W3CDTF">2017-12-23T16:24:52Z</dcterms:created>
  <dcterms:modified xsi:type="dcterms:W3CDTF">2018-12-02T18:35:09Z</dcterms:modified>
</cp:coreProperties>
</file>