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57" r:id="rId4"/>
    <p:sldId id="261" r:id="rId5"/>
    <p:sldId id="262" r:id="rId6"/>
    <p:sldId id="263" r:id="rId7"/>
    <p:sldId id="271" r:id="rId8"/>
    <p:sldId id="259" r:id="rId9"/>
    <p:sldId id="272" r:id="rId10"/>
    <p:sldId id="267" r:id="rId11"/>
    <p:sldId id="268" r:id="rId12"/>
    <p:sldId id="269" r:id="rId13"/>
    <p:sldId id="270"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77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046A7-9FD3-48F2-9D3A-462D425061E6}" type="datetimeFigureOut">
              <a:rPr lang="it-IT" smtClean="0"/>
              <a:pPr/>
              <a:t>07/01/2016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E9AB0-B6C5-4C43-A2B5-8D77FF06EB5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C18F93-6D81-42C4-B053-FA63231CAB10}" type="datetime1">
              <a:rPr lang="it-IT" smtClean="0"/>
              <a:pPr/>
              <a:t>07/01/2016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50CEF5-A9DA-407B-998A-05FEE3AC25AC}" type="datetime1">
              <a:rPr lang="it-IT" smtClean="0"/>
              <a:pPr/>
              <a:t>07/01/2016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D9CBE-06CF-47B6-94FB-63ED28565BAB}" type="datetime1">
              <a:rPr lang="it-IT" smtClean="0"/>
              <a:pPr/>
              <a:t>07/01/2016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7F4D74-76CD-4738-ACE0-F485DF0824CE}" type="datetime1">
              <a:rPr lang="it-IT" smtClean="0"/>
              <a:pPr/>
              <a:t>07/01/2016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93179EF-BDFD-443F-90E7-FD6EBB68C2A2}" type="datetime1">
              <a:rPr lang="it-IT" smtClean="0"/>
              <a:pPr/>
              <a:t>07/01/2016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3CC5EF-2A51-4AA6-9A4F-8E79C39135C6}" type="datetime1">
              <a:rPr lang="it-IT" smtClean="0"/>
              <a:pPr/>
              <a:t>07/01/2016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4D8AEE2-3AFA-4759-99C0-B2B4DBB068F5}" type="datetime1">
              <a:rPr lang="it-IT" smtClean="0"/>
              <a:pPr/>
              <a:t>07/01/2016</a:t>
            </a:fld>
            <a:endParaRPr lang="it-IT"/>
          </a:p>
        </p:txBody>
      </p:sp>
      <p:sp>
        <p:nvSpPr>
          <p:cNvPr id="8" name="Segnaposto piè di pagina 7"/>
          <p:cNvSpPr>
            <a:spLocks noGrp="1"/>
          </p:cNvSpPr>
          <p:nvPr>
            <p:ph type="ftr" sz="quarter" idx="11"/>
          </p:nvPr>
        </p:nvSpPr>
        <p:spPr/>
        <p:txBody>
          <a:bodyPr/>
          <a:lstStyle/>
          <a:p>
            <a:r>
              <a:rPr lang="it-IT" smtClean="0"/>
              <a:t>presentazione documentazione ridef </a:t>
            </a:r>
            <a:endParaRPr lang="it-IT"/>
          </a:p>
        </p:txBody>
      </p:sp>
      <p:sp>
        <p:nvSpPr>
          <p:cNvPr id="9" name="Segnaposto numero diapositiva 8"/>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81C5BB-09E1-4CDA-8EFB-60C6736B2481}" type="datetime1">
              <a:rPr lang="it-IT" smtClean="0"/>
              <a:pPr/>
              <a:t>07/01/2016</a:t>
            </a:fld>
            <a:endParaRPr lang="it-IT"/>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452DB6-A448-41CE-8C4B-E339879C96A2}" type="datetime1">
              <a:rPr lang="it-IT" smtClean="0"/>
              <a:pPr/>
              <a:t>07/01/2016</a:t>
            </a:fld>
            <a:endParaRPr lang="it-IT"/>
          </a:p>
        </p:txBody>
      </p:sp>
      <p:sp>
        <p:nvSpPr>
          <p:cNvPr id="3" name="Segnaposto piè di pagina 2"/>
          <p:cNvSpPr>
            <a:spLocks noGrp="1"/>
          </p:cNvSpPr>
          <p:nvPr>
            <p:ph type="ftr" sz="quarter" idx="11"/>
          </p:nvPr>
        </p:nvSpPr>
        <p:spPr/>
        <p:txBody>
          <a:bodyPr/>
          <a:lstStyle/>
          <a:p>
            <a:r>
              <a:rPr lang="it-IT" smtClean="0"/>
              <a:t>presentazione documentazione ridef </a:t>
            </a:r>
            <a:endParaRPr lang="it-IT"/>
          </a:p>
        </p:txBody>
      </p:sp>
      <p:sp>
        <p:nvSpPr>
          <p:cNvPr id="4" name="Segnaposto numero diapositiva 3"/>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C2D5EBC-9FCA-4F60-B367-74E83A35CE31}" type="datetime1">
              <a:rPr lang="it-IT" smtClean="0"/>
              <a:pPr/>
              <a:t>07/01/2016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C19C81-2343-4EF6-B901-F0370767046D}" type="datetime1">
              <a:rPr lang="it-IT" smtClean="0"/>
              <a:pPr/>
              <a:t>07/01/2016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22AE5-D3AE-43FF-86B4-13D491BFB890}" type="datetime1">
              <a:rPr lang="it-IT" smtClean="0"/>
              <a:pPr/>
              <a:t>07/01/2016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presentazione documentazione ridef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E436-0A24-4C4D-809A-7FD7BCE2440D}"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55776" y="2204864"/>
            <a:ext cx="4392488" cy="1584176"/>
          </a:xfrm>
        </p:spPr>
        <p:txBody>
          <a:bodyPr>
            <a:normAutofit fontScale="77500" lnSpcReduction="20000"/>
          </a:bodyPr>
          <a:lstStyle/>
          <a:p>
            <a:r>
              <a:rPr lang="it-IT" b="1" dirty="0" smtClean="0"/>
              <a:t>Sguardi che cambiano il mondo</a:t>
            </a:r>
          </a:p>
          <a:p>
            <a:r>
              <a:rPr lang="it-IT" b="1" dirty="0" smtClean="0"/>
              <a:t>Abitare insieme</a:t>
            </a:r>
            <a:br>
              <a:rPr lang="it-IT" b="1" dirty="0" smtClean="0"/>
            </a:br>
            <a:r>
              <a:rPr lang="it-IT" b="1" dirty="0" smtClean="0"/>
              <a:t>le città delle bambine e dei bambini</a:t>
            </a:r>
          </a:p>
          <a:p>
            <a:endParaRPr lang="it-IT" dirty="0"/>
          </a:p>
        </p:txBody>
      </p:sp>
      <p:pic>
        <p:nvPicPr>
          <p:cNvPr id="11266" name="Picture 2" descr="http://www.ridefitalia.org/wp-content/images/header-frato.jpg"/>
          <p:cNvPicPr>
            <a:picLocks noChangeAspect="1" noChangeArrowheads="1"/>
          </p:cNvPicPr>
          <p:nvPr/>
        </p:nvPicPr>
        <p:blipFill>
          <a:blip r:embed="rId2" cstate="print"/>
          <a:srcRect/>
          <a:stretch>
            <a:fillRect/>
          </a:stretch>
        </p:blipFill>
        <p:spPr bwMode="auto">
          <a:xfrm>
            <a:off x="395536" y="116632"/>
            <a:ext cx="2143125" cy="2095501"/>
          </a:xfrm>
          <a:prstGeom prst="rect">
            <a:avLst/>
          </a:prstGeom>
          <a:noFill/>
        </p:spPr>
      </p:pic>
      <p:pic>
        <p:nvPicPr>
          <p:cNvPr id="11268" name="Picture 4" descr="XXX Ridef Italia"/>
          <p:cNvPicPr>
            <a:picLocks noChangeAspect="1" noChangeArrowheads="1"/>
          </p:cNvPicPr>
          <p:nvPr/>
        </p:nvPicPr>
        <p:blipFill>
          <a:blip r:embed="rId3" cstate="print"/>
          <a:srcRect/>
          <a:stretch>
            <a:fillRect/>
          </a:stretch>
        </p:blipFill>
        <p:spPr bwMode="auto">
          <a:xfrm>
            <a:off x="2771800" y="1268760"/>
            <a:ext cx="3676650" cy="781051"/>
          </a:xfrm>
          <a:prstGeom prst="rect">
            <a:avLst/>
          </a:prstGeom>
          <a:noFill/>
        </p:spPr>
      </p:pic>
      <p:pic>
        <p:nvPicPr>
          <p:cNvPr id="11270" name="Picture 6" descr="http://www.ridefitalia.org/wp-content/images/logo-fimem-colorato.png"/>
          <p:cNvPicPr>
            <a:picLocks noChangeAspect="1" noChangeArrowheads="1"/>
          </p:cNvPicPr>
          <p:nvPr/>
        </p:nvPicPr>
        <p:blipFill>
          <a:blip r:embed="rId4" cstate="print"/>
          <a:srcRect/>
          <a:stretch>
            <a:fillRect/>
          </a:stretch>
        </p:blipFill>
        <p:spPr bwMode="auto">
          <a:xfrm>
            <a:off x="6588224" y="332656"/>
            <a:ext cx="1905372" cy="1876503"/>
          </a:xfrm>
          <a:prstGeom prst="rect">
            <a:avLst/>
          </a:prstGeom>
          <a:noFill/>
        </p:spPr>
      </p:pic>
      <p:sp>
        <p:nvSpPr>
          <p:cNvPr id="11" name="Rettangolo 10"/>
          <p:cNvSpPr/>
          <p:nvPr/>
        </p:nvSpPr>
        <p:spPr>
          <a:xfrm>
            <a:off x="395536" y="5517232"/>
            <a:ext cx="3816424" cy="923330"/>
          </a:xfrm>
          <a:prstGeom prst="rect">
            <a:avLst/>
          </a:prstGeom>
        </p:spPr>
        <p:txBody>
          <a:bodyPr wrap="square">
            <a:spAutoFit/>
          </a:bodyPr>
          <a:lstStyle/>
          <a:p>
            <a:r>
              <a:rPr lang="it-IT" dirty="0" smtClean="0"/>
              <a:t>Centro Internazionale Loris </a:t>
            </a:r>
            <a:r>
              <a:rPr lang="it-IT" dirty="0" err="1" smtClean="0"/>
              <a:t>Malaguzzi</a:t>
            </a:r>
            <a:r>
              <a:rPr lang="it-IT" dirty="0" smtClean="0"/>
              <a:t> | Via </a:t>
            </a:r>
            <a:r>
              <a:rPr lang="it-IT" dirty="0" err="1" smtClean="0"/>
              <a:t>Bligny</a:t>
            </a:r>
            <a:r>
              <a:rPr lang="it-IT" dirty="0" smtClean="0"/>
              <a:t>, 1-A - 42100</a:t>
            </a:r>
          </a:p>
          <a:p>
            <a:r>
              <a:rPr lang="it-IT" dirty="0" smtClean="0"/>
              <a:t>Reggio nell'Emilia | 21-30 luglio 2014</a:t>
            </a:r>
            <a:endParaRPr lang="it-IT" dirty="0"/>
          </a:p>
        </p:txBody>
      </p:sp>
      <p:sp>
        <p:nvSpPr>
          <p:cNvPr id="14" name="CasellaDiTesto 13"/>
          <p:cNvSpPr txBox="1"/>
          <p:nvPr/>
        </p:nvSpPr>
        <p:spPr>
          <a:xfrm>
            <a:off x="1979712" y="4005064"/>
            <a:ext cx="6192688" cy="1323439"/>
          </a:xfrm>
          <a:prstGeom prst="rect">
            <a:avLst/>
          </a:prstGeom>
          <a:noFill/>
        </p:spPr>
        <p:txBody>
          <a:bodyPr wrap="square" rtlCol="0">
            <a:spAutoFit/>
          </a:bodyPr>
          <a:lstStyle/>
          <a:p>
            <a:pPr algn="ctr"/>
            <a:r>
              <a:rPr lang="it-IT" sz="4000" dirty="0" smtClean="0"/>
              <a:t>DOCUMENTATION</a:t>
            </a:r>
          </a:p>
          <a:p>
            <a:pPr algn="ctr"/>
            <a:r>
              <a:rPr lang="it-IT" sz="4000" dirty="0" smtClean="0"/>
              <a:t>English </a:t>
            </a:r>
            <a:endParaRPr lang="it-IT" sz="4000" dirty="0"/>
          </a:p>
        </p:txBody>
      </p:sp>
      <p:sp>
        <p:nvSpPr>
          <p:cNvPr id="8" name="Segnaposto numero diapositiva 7"/>
          <p:cNvSpPr>
            <a:spLocks noGrp="1"/>
          </p:cNvSpPr>
          <p:nvPr>
            <p:ph type="sldNum" sz="quarter" idx="12"/>
          </p:nvPr>
        </p:nvSpPr>
        <p:spPr/>
        <p:txBody>
          <a:bodyPr/>
          <a:lstStyle/>
          <a:p>
            <a:fld id="{170AE436-0A24-4C4D-809A-7FD7BCE2440D}" type="slidenum">
              <a:rPr lang="it-IT" smtClean="0"/>
              <a:pPr/>
              <a:t>1</a:t>
            </a:fld>
            <a:endParaRPr lang="it-IT"/>
          </a:p>
        </p:txBody>
      </p:sp>
      <p:sp>
        <p:nvSpPr>
          <p:cNvPr id="9" name="Segnaposto piè di pagina 8"/>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lstStyle/>
          <a:p>
            <a:r>
              <a:rPr lang="it-IT" dirty="0" smtClean="0"/>
              <a:t>The </a:t>
            </a:r>
            <a:r>
              <a:rPr lang="it-IT" dirty="0" err="1" smtClean="0"/>
              <a:t>evening</a:t>
            </a:r>
            <a:r>
              <a:rPr lang="it-IT" dirty="0" smtClean="0"/>
              <a:t>  </a:t>
            </a:r>
            <a:r>
              <a:rPr lang="it-IT" dirty="0" err="1" smtClean="0"/>
              <a:t>dedicated</a:t>
            </a:r>
            <a:r>
              <a:rPr lang="it-IT" dirty="0" smtClean="0"/>
              <a:t> </a:t>
            </a:r>
            <a:r>
              <a:rPr lang="it-IT" dirty="0" smtClean="0"/>
              <a:t> </a:t>
            </a:r>
            <a:r>
              <a:rPr lang="it-IT" dirty="0" err="1" smtClean="0"/>
              <a:t>to</a:t>
            </a:r>
            <a:r>
              <a:rPr lang="it-IT" dirty="0" smtClean="0"/>
              <a:t>  </a:t>
            </a:r>
            <a:r>
              <a:rPr lang="it-IT" dirty="0" smtClean="0"/>
              <a:t>Mario Lodi  (</a:t>
            </a:r>
            <a:r>
              <a:rPr lang="it-IT" dirty="0" err="1" smtClean="0"/>
              <a:t>with</a:t>
            </a:r>
            <a:r>
              <a:rPr lang="it-IT" dirty="0" smtClean="0"/>
              <a:t> Tonucci /Alfieri ed </a:t>
            </a:r>
            <a:r>
              <a:rPr lang="it-IT" dirty="0" err="1" smtClean="0"/>
              <a:t>others</a:t>
            </a:r>
            <a:r>
              <a:rPr lang="it-IT" dirty="0" smtClean="0"/>
              <a:t>) – </a:t>
            </a:r>
          </a:p>
          <a:p>
            <a:pPr>
              <a:buNone/>
            </a:pPr>
            <a:endParaRPr lang="it-IT" dirty="0"/>
          </a:p>
        </p:txBody>
      </p:sp>
      <p:pic>
        <p:nvPicPr>
          <p:cNvPr id="6150" name="Picture 6" descr="C:\Users\Leo\Desktop\rideffoto\2014_07_06-_21.39.22.jpg"/>
          <p:cNvPicPr>
            <a:picLocks noChangeAspect="1" noChangeArrowheads="1"/>
          </p:cNvPicPr>
          <p:nvPr/>
        </p:nvPicPr>
        <p:blipFill>
          <a:blip r:embed="rId2" cstate="print"/>
          <a:srcRect/>
          <a:stretch>
            <a:fillRect/>
          </a:stretch>
        </p:blipFill>
        <p:spPr bwMode="auto">
          <a:xfrm>
            <a:off x="4499992" y="2636912"/>
            <a:ext cx="3161928" cy="2371446"/>
          </a:xfrm>
          <a:prstGeom prst="rect">
            <a:avLst/>
          </a:prstGeom>
          <a:noFill/>
        </p:spPr>
      </p:pic>
      <p:pic>
        <p:nvPicPr>
          <p:cNvPr id="6151" name="Picture 7" descr="C:\Users\Leo\Desktop\rideffoto\2014_07_06-_22.36.21.jpg"/>
          <p:cNvPicPr>
            <a:picLocks noChangeAspect="1" noChangeArrowheads="1"/>
          </p:cNvPicPr>
          <p:nvPr/>
        </p:nvPicPr>
        <p:blipFill>
          <a:blip r:embed="rId3" cstate="print"/>
          <a:srcRect/>
          <a:stretch>
            <a:fillRect/>
          </a:stretch>
        </p:blipFill>
        <p:spPr bwMode="auto">
          <a:xfrm>
            <a:off x="611560" y="2780928"/>
            <a:ext cx="3072342" cy="2304256"/>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681236" cy="670914"/>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10</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04664"/>
            <a:ext cx="8147248" cy="5721499"/>
          </a:xfrm>
        </p:spPr>
        <p:txBody>
          <a:bodyPr/>
          <a:lstStyle/>
          <a:p>
            <a:r>
              <a:rPr lang="en-US" dirty="0" smtClean="0"/>
              <a:t>EXHIBITIONS</a:t>
            </a:r>
            <a:br>
              <a:rPr lang="en-US" dirty="0" smtClean="0"/>
            </a:br>
            <a:r>
              <a:rPr lang="en-US" dirty="0" smtClean="0"/>
              <a:t>SOCIAL REPORT</a:t>
            </a:r>
            <a:br>
              <a:rPr lang="en-US" dirty="0" smtClean="0"/>
            </a:br>
            <a:r>
              <a:rPr lang="en-US" dirty="0" smtClean="0"/>
              <a:t>PRE / POST RIDEF</a:t>
            </a:r>
            <a:br>
              <a:rPr lang="en-US" dirty="0" smtClean="0"/>
            </a:br>
            <a:r>
              <a:rPr lang="en-US" dirty="0" smtClean="0"/>
              <a:t>THANKS</a:t>
            </a:r>
            <a:endParaRPr lang="it-IT" dirty="0"/>
          </a:p>
        </p:txBody>
      </p:sp>
      <p:pic>
        <p:nvPicPr>
          <p:cNvPr id="7170" name="Picture 2" descr="C:\Users\Leo\Desktop\rideffoto\ridef__reggio_emilia_2014_227.jpg"/>
          <p:cNvPicPr>
            <a:picLocks noChangeAspect="1" noChangeArrowheads="1"/>
          </p:cNvPicPr>
          <p:nvPr/>
        </p:nvPicPr>
        <p:blipFill>
          <a:blip r:embed="rId2" cstate="print"/>
          <a:srcRect/>
          <a:stretch>
            <a:fillRect/>
          </a:stretch>
        </p:blipFill>
        <p:spPr bwMode="auto">
          <a:xfrm>
            <a:off x="5508104" y="4221088"/>
            <a:ext cx="2579573" cy="1660600"/>
          </a:xfrm>
          <a:prstGeom prst="rect">
            <a:avLst/>
          </a:prstGeom>
          <a:noFill/>
        </p:spPr>
      </p:pic>
      <p:pic>
        <p:nvPicPr>
          <p:cNvPr id="7171" name="Picture 3" descr="C:\Users\Leo\Desktop\rideffoto\ridef__reggio_emilia_2014_228.jpg"/>
          <p:cNvPicPr>
            <a:picLocks noChangeAspect="1" noChangeArrowheads="1"/>
          </p:cNvPicPr>
          <p:nvPr/>
        </p:nvPicPr>
        <p:blipFill>
          <a:blip r:embed="rId3" cstate="print"/>
          <a:srcRect/>
          <a:stretch>
            <a:fillRect/>
          </a:stretch>
        </p:blipFill>
        <p:spPr bwMode="auto">
          <a:xfrm>
            <a:off x="5940152" y="764704"/>
            <a:ext cx="2059289" cy="2590301"/>
          </a:xfrm>
          <a:prstGeom prst="rect">
            <a:avLst/>
          </a:prstGeom>
          <a:noFill/>
        </p:spPr>
      </p:pic>
      <p:pic>
        <p:nvPicPr>
          <p:cNvPr id="7172" name="Picture 4" descr="C:\Users\Leo\Desktop\rideffoto\ridef__reggio_emilia_2014_233.jpg"/>
          <p:cNvPicPr>
            <a:picLocks noChangeAspect="1" noChangeArrowheads="1"/>
          </p:cNvPicPr>
          <p:nvPr/>
        </p:nvPicPr>
        <p:blipFill>
          <a:blip r:embed="rId4" cstate="print"/>
          <a:srcRect/>
          <a:stretch>
            <a:fillRect/>
          </a:stretch>
        </p:blipFill>
        <p:spPr bwMode="auto">
          <a:xfrm>
            <a:off x="971600" y="3068960"/>
            <a:ext cx="3698360" cy="2385442"/>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11</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pic>
        <p:nvPicPr>
          <p:cNvPr id="8" name="Picture 6" descr="http://www.ridefitalia.org/wp-content/images/logo-fimem-colorato.png"/>
          <p:cNvPicPr>
            <a:picLocks noChangeAspect="1" noChangeArrowheads="1"/>
          </p:cNvPicPr>
          <p:nvPr/>
        </p:nvPicPr>
        <p:blipFill>
          <a:blip r:embed="rId5" cstate="print"/>
          <a:srcRect/>
          <a:stretch>
            <a:fillRect/>
          </a:stretch>
        </p:blipFill>
        <p:spPr bwMode="auto">
          <a:xfrm>
            <a:off x="8207896" y="116632"/>
            <a:ext cx="936104" cy="9219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normAutofit lnSpcReduction="10000"/>
          </a:bodyPr>
          <a:lstStyle/>
          <a:p>
            <a:pPr>
              <a:buNone/>
            </a:pPr>
            <a:r>
              <a:rPr lang="en-US" dirty="0" smtClean="0"/>
              <a:t>EVALUATION - Questionnaire</a:t>
            </a:r>
            <a:br>
              <a:rPr lang="en-US" dirty="0" smtClean="0"/>
            </a:br>
            <a:r>
              <a:rPr lang="en-US" dirty="0" smtClean="0"/>
              <a:t>- there are </a:t>
            </a:r>
            <a:r>
              <a:rPr lang="en-US" dirty="0" smtClean="0"/>
              <a:t>graphs showing the consideration made by the participant concerning  </a:t>
            </a:r>
            <a:r>
              <a:rPr lang="it-IT" dirty="0" err="1" smtClean="0"/>
              <a:t>strengths</a:t>
            </a:r>
            <a:r>
              <a:rPr lang="it-IT" dirty="0" smtClean="0"/>
              <a:t> and </a:t>
            </a:r>
            <a:r>
              <a:rPr lang="it-IT" dirty="0" err="1" smtClean="0"/>
              <a:t>weaknesses</a:t>
            </a:r>
            <a:r>
              <a:rPr lang="it-IT" dirty="0" smtClean="0"/>
              <a:t> </a:t>
            </a:r>
            <a:r>
              <a:rPr lang="it-IT" dirty="0" err="1" smtClean="0"/>
              <a:t>of</a:t>
            </a:r>
            <a:r>
              <a:rPr lang="it-IT" dirty="0" smtClean="0"/>
              <a:t> the </a:t>
            </a:r>
            <a:r>
              <a:rPr lang="it-IT" dirty="0" err="1" smtClean="0"/>
              <a:t>event</a:t>
            </a:r>
            <a:r>
              <a:rPr lang="it-IT" dirty="0" smtClean="0"/>
              <a:t>:</a:t>
            </a:r>
            <a:r>
              <a:rPr lang="en-US" dirty="0" smtClean="0"/>
              <a:t/>
            </a:r>
            <a:br>
              <a:rPr lang="en-US" dirty="0" smtClean="0"/>
            </a:br>
            <a:r>
              <a:rPr lang="en-US" dirty="0" smtClean="0"/>
              <a:t/>
            </a:r>
            <a:br>
              <a:rPr lang="en-US" dirty="0" smtClean="0"/>
            </a:br>
            <a:r>
              <a:rPr lang="en-US" dirty="0" smtClean="0"/>
              <a:t>- EXCURSIONS  </a:t>
            </a:r>
            <a:r>
              <a:rPr lang="en-US" dirty="0" smtClean="0"/>
              <a:t>on the territory showed the largest number of extremely positive feedback, also the significance of the topic and the consistency of educational events have shown significant </a:t>
            </a:r>
            <a:r>
              <a:rPr lang="en-US" dirty="0" smtClean="0"/>
              <a:t>results</a:t>
            </a:r>
            <a:r>
              <a:rPr lang="en-US" dirty="0" smtClean="0"/>
              <a:t>.</a:t>
            </a:r>
          </a:p>
          <a:p>
            <a:pPr>
              <a:buNone/>
            </a:pPr>
            <a:r>
              <a:rPr lang="en-US" dirty="0" smtClean="0"/>
              <a:t>-</a:t>
            </a:r>
            <a:r>
              <a:rPr lang="en-US" dirty="0" smtClean="0"/>
              <a:t> Really important  were considered the round table and the long and short workshop</a:t>
            </a:r>
          </a:p>
          <a:p>
            <a:pPr>
              <a:buNone/>
            </a:pPr>
            <a:endParaRPr lang="it-IT" b="1" i="1" dirty="0" smtClean="0"/>
          </a:p>
          <a:p>
            <a:pPr>
              <a:buNone/>
            </a:pPr>
            <a:endParaRPr lang="it-IT" dirty="0"/>
          </a:p>
        </p:txBody>
      </p:sp>
      <p:pic>
        <p:nvPicPr>
          <p:cNvPr id="5" name="Picture 6" descr="http://www.ridefitalia.org/wp-content/images/logo-fimem-colorato.png"/>
          <p:cNvPicPr>
            <a:picLocks noChangeAspect="1" noChangeArrowheads="1"/>
          </p:cNvPicPr>
          <p:nvPr/>
        </p:nvPicPr>
        <p:blipFill>
          <a:blip r:embed="rId2" cstate="print"/>
          <a:srcRect/>
          <a:stretch>
            <a:fillRect/>
          </a:stretch>
        </p:blipFill>
        <p:spPr bwMode="auto">
          <a:xfrm>
            <a:off x="8028384" y="332655"/>
            <a:ext cx="864096" cy="851003"/>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12</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74638"/>
            <a:ext cx="8003232" cy="2218258"/>
          </a:xfrm>
        </p:spPr>
        <p:txBody>
          <a:bodyPr>
            <a:normAutofit/>
          </a:bodyPr>
          <a:lstStyle/>
          <a:p>
            <a:r>
              <a:rPr lang="it-IT" sz="2000" dirty="0" smtClean="0"/>
              <a:t/>
            </a:r>
            <a:br>
              <a:rPr lang="it-IT" sz="2000" dirty="0" smtClean="0"/>
            </a:br>
            <a:r>
              <a:rPr lang="it-IT" sz="2000" dirty="0" smtClean="0"/>
              <a:t>WE </a:t>
            </a:r>
            <a:r>
              <a:rPr lang="en-US" sz="2000" dirty="0" smtClean="0"/>
              <a:t>THANK  EVERYONE: </a:t>
            </a:r>
            <a:br>
              <a:rPr lang="en-US" sz="2000" dirty="0" smtClean="0"/>
            </a:br>
            <a:r>
              <a:rPr lang="en-US" sz="2000" smtClean="0"/>
              <a:t>SPEAKERS – REPORTERS -PHOTOGRAPHERS </a:t>
            </a:r>
            <a:r>
              <a:rPr lang="en-US" sz="2000" dirty="0" smtClean="0"/>
              <a:t>– TRANSLATORS – OTHERS …..THAT HAVE CONTRIBUTED WITH THEIR WORK TO GIVE FORM AND CONTENT  TO THE THE DOCUMENTATION OF THIS RIDEF</a:t>
            </a:r>
            <a:endParaRPr lang="it-IT" sz="2000" dirty="0"/>
          </a:p>
        </p:txBody>
      </p:sp>
      <p:pic>
        <p:nvPicPr>
          <p:cNvPr id="8194" name="Picture 2" descr="C:\Users\Leo\Desktop\rideffoto\2014_07_28-_Domenico_Canciani.jpg"/>
          <p:cNvPicPr>
            <a:picLocks noChangeAspect="1" noChangeArrowheads="1"/>
          </p:cNvPicPr>
          <p:nvPr/>
        </p:nvPicPr>
        <p:blipFill>
          <a:blip r:embed="rId2" cstate="print"/>
          <a:srcRect/>
          <a:stretch>
            <a:fillRect/>
          </a:stretch>
        </p:blipFill>
        <p:spPr bwMode="auto">
          <a:xfrm>
            <a:off x="755576" y="2636912"/>
            <a:ext cx="7620000" cy="4095750"/>
          </a:xfrm>
          <a:prstGeom prst="rect">
            <a:avLst/>
          </a:prstGeom>
          <a:noFill/>
        </p:spPr>
      </p:pic>
      <p:pic>
        <p:nvPicPr>
          <p:cNvPr id="4" name="Picture 6" descr="http://www.ridefitalia.org/wp-content/images/logo-fimem-colorato.png"/>
          <p:cNvPicPr>
            <a:picLocks noChangeAspect="1" noChangeArrowheads="1"/>
          </p:cNvPicPr>
          <p:nvPr/>
        </p:nvPicPr>
        <p:blipFill>
          <a:blip r:embed="rId3" cstate="print"/>
          <a:srcRect/>
          <a:stretch>
            <a:fillRect/>
          </a:stretch>
        </p:blipFill>
        <p:spPr bwMode="auto">
          <a:xfrm>
            <a:off x="8316416" y="188640"/>
            <a:ext cx="681236" cy="670914"/>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13</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o\Desktop\rideffoto\2014_07_03-_21.16.32.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7812360" y="188640"/>
            <a:ext cx="1027982" cy="1012407"/>
          </a:xfrm>
          <a:prstGeom prst="rect">
            <a:avLst/>
          </a:prstGeom>
          <a:noFill/>
        </p:spPr>
      </p:pic>
      <p:sp>
        <p:nvSpPr>
          <p:cNvPr id="4" name="Segnaposto numero diapositiva 3"/>
          <p:cNvSpPr>
            <a:spLocks noGrp="1"/>
          </p:cNvSpPr>
          <p:nvPr>
            <p:ph type="sldNum" sz="quarter" idx="12"/>
          </p:nvPr>
        </p:nvSpPr>
        <p:spPr/>
        <p:txBody>
          <a:bodyPr/>
          <a:lstStyle/>
          <a:p>
            <a:fld id="{170AE436-0A24-4C4D-809A-7FD7BCE2440D}" type="slidenum">
              <a:rPr lang="it-IT" smtClean="0"/>
              <a:pPr/>
              <a:t>2</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1138138"/>
          </a:xfrm>
        </p:spPr>
        <p:txBody>
          <a:bodyPr>
            <a:normAutofit fontScale="90000"/>
          </a:bodyPr>
          <a:lstStyle/>
          <a:p>
            <a:r>
              <a:rPr lang="it-IT" b="1" dirty="0" smtClean="0"/>
              <a:t/>
            </a:r>
            <a:br>
              <a:rPr lang="it-IT" b="1" dirty="0" smtClean="0"/>
            </a:br>
            <a:endParaRPr lang="it-IT" b="1" dirty="0"/>
          </a:p>
        </p:txBody>
      </p:sp>
      <p:sp>
        <p:nvSpPr>
          <p:cNvPr id="3" name="Segnaposto contenuto 2"/>
          <p:cNvSpPr>
            <a:spLocks noGrp="1"/>
          </p:cNvSpPr>
          <p:nvPr>
            <p:ph idx="1"/>
          </p:nvPr>
        </p:nvSpPr>
        <p:spPr>
          <a:xfrm>
            <a:off x="457200" y="332656"/>
            <a:ext cx="8229600" cy="5793507"/>
          </a:xfrm>
        </p:spPr>
        <p:txBody>
          <a:bodyPr>
            <a:normAutofit/>
          </a:bodyPr>
          <a:lstStyle/>
          <a:p>
            <a:pPr>
              <a:buNone/>
            </a:pPr>
            <a:endParaRPr lang="it-IT" i="1" dirty="0" smtClean="0"/>
          </a:p>
          <a:p>
            <a:endParaRPr lang="it-IT" b="1" i="1" dirty="0" smtClean="0">
              <a:solidFill>
                <a:schemeClr val="bg1"/>
              </a:solidFill>
            </a:endParaRPr>
          </a:p>
          <a:p>
            <a:r>
              <a:rPr lang="en-US" i="1" dirty="0" smtClean="0"/>
              <a:t>“The </a:t>
            </a:r>
            <a:r>
              <a:rPr lang="en-US" i="1" dirty="0" smtClean="0"/>
              <a:t>opportunity </a:t>
            </a:r>
            <a:r>
              <a:rPr lang="en-US" i="1" dirty="0" smtClean="0"/>
              <a:t>to meet with several nations and possibility of teaching and learning through feelings of friendship with people who practice the pedagogy </a:t>
            </a:r>
            <a:r>
              <a:rPr lang="en-US" i="1" dirty="0" smtClean="0"/>
              <a:t>Freinet…</a:t>
            </a:r>
            <a:endParaRPr lang="en-US" i="1" dirty="0" smtClean="0"/>
          </a:p>
          <a:p>
            <a:r>
              <a:rPr lang="en-US" i="1" dirty="0" smtClean="0"/>
              <a:t> meet again friends  all wrapped in the magic of international  </a:t>
            </a:r>
            <a:r>
              <a:rPr lang="en-US" i="1" dirty="0" smtClean="0"/>
              <a:t>atmosphere …</a:t>
            </a:r>
            <a:endParaRPr lang="en-US" i="1" dirty="0" smtClean="0"/>
          </a:p>
          <a:p>
            <a:r>
              <a:rPr lang="en-US" i="1" dirty="0" smtClean="0"/>
              <a:t>the chance to experience </a:t>
            </a:r>
            <a:r>
              <a:rPr lang="en-US" i="1" dirty="0" smtClean="0"/>
              <a:t>together</a:t>
            </a:r>
            <a:r>
              <a:rPr lang="en-US" i="1" dirty="0" smtClean="0"/>
              <a:t>”</a:t>
            </a:r>
            <a:endParaRPr lang="it-IT" i="1" dirty="0" smtClean="0"/>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7812360" y="332656"/>
            <a:ext cx="1027982" cy="1012407"/>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3</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404664"/>
            <a:ext cx="6944816" cy="5378152"/>
          </a:xfrm>
        </p:spPr>
        <p:txBody>
          <a:bodyPr/>
          <a:lstStyle/>
          <a:p>
            <a:pPr algn="l"/>
            <a:r>
              <a:rPr lang="en-US" dirty="0" smtClean="0"/>
              <a:t>In this way</a:t>
            </a:r>
            <a:r>
              <a:rPr lang="en-US" dirty="0" smtClean="0"/>
              <a:t> </a:t>
            </a:r>
            <a:r>
              <a:rPr lang="en-US" dirty="0" smtClean="0"/>
              <a:t>the majority of the participants described the participation to  </a:t>
            </a:r>
            <a:r>
              <a:rPr lang="en-US" dirty="0" smtClean="0"/>
              <a:t>the Ridef </a:t>
            </a:r>
            <a:r>
              <a:rPr lang="en-US" dirty="0" smtClean="0"/>
              <a:t>of Reggio Emilia</a:t>
            </a:r>
            <a:br>
              <a:rPr lang="en-US" dirty="0" smtClean="0"/>
            </a:br>
            <a:r>
              <a:rPr lang="en-US" dirty="0" smtClean="0"/>
              <a:t>To not  </a:t>
            </a:r>
            <a:r>
              <a:rPr lang="en-US" dirty="0" smtClean="0"/>
              <a:t>lose the richness of the experience,  we have gathered the most representative documents and summaries to provide a witness and a memory</a:t>
            </a:r>
          </a:p>
          <a:p>
            <a:endParaRPr lang="it-IT" dirty="0"/>
          </a:p>
        </p:txBody>
      </p:sp>
      <p:pic>
        <p:nvPicPr>
          <p:cNvPr id="4" name="Picture 2" descr="C:\Users\Leo\Desktop\rideffoto\2014_07_21-_M.C.E@MCE_Italia@twitter_03.jpg"/>
          <p:cNvPicPr>
            <a:picLocks noChangeAspect="1" noChangeArrowheads="1"/>
          </p:cNvPicPr>
          <p:nvPr/>
        </p:nvPicPr>
        <p:blipFill>
          <a:blip r:embed="rId2" cstate="print"/>
          <a:srcRect/>
          <a:stretch>
            <a:fillRect/>
          </a:stretch>
        </p:blipFill>
        <p:spPr bwMode="auto">
          <a:xfrm>
            <a:off x="5292080" y="4221088"/>
            <a:ext cx="3154297" cy="236572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028384" y="260647"/>
            <a:ext cx="936104" cy="921921"/>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4</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71600" y="836712"/>
            <a:ext cx="7016824" cy="5090120"/>
          </a:xfrm>
        </p:spPr>
        <p:txBody>
          <a:bodyPr/>
          <a:lstStyle/>
          <a:p>
            <a:pPr algn="l"/>
            <a:r>
              <a:rPr lang="en-US" dirty="0" smtClean="0"/>
              <a:t>The research for  documents was long and patient, the participants  have provided,  in many cases, the writings about their experience in the original language, hence the decision to accompany the texts with a translation into English and French.</a:t>
            </a:r>
            <a:endParaRPr lang="it-IT" dirty="0">
              <a:solidFill>
                <a:schemeClr val="bg1"/>
              </a:solidFill>
            </a:endParaRPr>
          </a:p>
        </p:txBody>
      </p:sp>
      <p:pic>
        <p:nvPicPr>
          <p:cNvPr id="5122" name="Picture 2" descr="C:\Users\Leo\Desktop\rideffoto\IMG_1539.jpg"/>
          <p:cNvPicPr>
            <a:picLocks noChangeAspect="1" noChangeArrowheads="1"/>
          </p:cNvPicPr>
          <p:nvPr/>
        </p:nvPicPr>
        <p:blipFill>
          <a:blip r:embed="rId2" cstate="print"/>
          <a:srcRect/>
          <a:stretch>
            <a:fillRect/>
          </a:stretch>
        </p:blipFill>
        <p:spPr bwMode="auto">
          <a:xfrm>
            <a:off x="6426206" y="4149080"/>
            <a:ext cx="1657071" cy="2209428"/>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100392" y="188640"/>
            <a:ext cx="877389" cy="864096"/>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5</a:t>
            </a:fld>
            <a:endParaRPr lang="it-IT" dirty="0"/>
          </a:p>
        </p:txBody>
      </p:sp>
      <p:sp>
        <p:nvSpPr>
          <p:cNvPr id="7" name="Segnaposto piè di pagina 6"/>
          <p:cNvSpPr>
            <a:spLocks noGrp="1"/>
          </p:cNvSpPr>
          <p:nvPr>
            <p:ph type="ftr" sz="quarter" idx="11"/>
          </p:nvPr>
        </p:nvSpPr>
        <p:spPr/>
        <p:txBody>
          <a:bodyPr/>
          <a:lstStyle/>
          <a:p>
            <a:r>
              <a:rPr lang="it-IT" dirty="0" smtClean="0"/>
              <a:t>presentazione documentazione </a:t>
            </a:r>
            <a:r>
              <a:rPr lang="en-GB" dirty="0" err="1" smtClean="0"/>
              <a:t>ridef</a:t>
            </a:r>
            <a:r>
              <a:rPr lang="it-IT" dirty="0" smtClean="0"/>
              <a:t> </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1"/>
            <a:ext cx="8134672" cy="720079"/>
          </a:xfrm>
        </p:spPr>
        <p:txBody>
          <a:bodyPr>
            <a:normAutofit fontScale="90000"/>
          </a:bodyPr>
          <a:lstStyle/>
          <a:p>
            <a:r>
              <a:rPr lang="it-IT" dirty="0" err="1" smtClean="0"/>
              <a:t>Contents</a:t>
            </a:r>
            <a:r>
              <a:rPr lang="it-IT" dirty="0" smtClean="0"/>
              <a:t> are </a:t>
            </a:r>
            <a:r>
              <a:rPr lang="it-IT" dirty="0" err="1" smtClean="0"/>
              <a:t>as</a:t>
            </a:r>
            <a:r>
              <a:rPr lang="it-IT" dirty="0" smtClean="0"/>
              <a:t> </a:t>
            </a:r>
            <a:r>
              <a:rPr lang="it-IT" dirty="0" err="1" smtClean="0"/>
              <a:t>follows</a:t>
            </a:r>
            <a:r>
              <a:rPr lang="it-IT" dirty="0" smtClean="0"/>
              <a:t>:</a:t>
            </a:r>
            <a:endParaRPr lang="it-IT" dirty="0">
              <a:solidFill>
                <a:schemeClr val="bg1"/>
              </a:solidFill>
            </a:endParaRPr>
          </a:p>
        </p:txBody>
      </p:sp>
      <p:sp>
        <p:nvSpPr>
          <p:cNvPr id="3" name="Sottotitolo 2"/>
          <p:cNvSpPr>
            <a:spLocks noGrp="1"/>
          </p:cNvSpPr>
          <p:nvPr>
            <p:ph type="subTitle" idx="1"/>
          </p:nvPr>
        </p:nvSpPr>
        <p:spPr>
          <a:xfrm>
            <a:off x="467544" y="980728"/>
            <a:ext cx="7776864" cy="4968552"/>
          </a:xfrm>
        </p:spPr>
        <p:txBody>
          <a:bodyPr/>
          <a:lstStyle/>
          <a:p>
            <a:pPr algn="l"/>
            <a:r>
              <a:rPr lang="en-US" dirty="0" smtClean="0"/>
              <a:t>- Presentation of Ridef 2014</a:t>
            </a:r>
            <a:br>
              <a:rPr lang="en-US" dirty="0" smtClean="0"/>
            </a:br>
            <a:r>
              <a:rPr lang="en-US" dirty="0" smtClean="0"/>
              <a:t>- References to the Pedagogy Freinet yesterday and today</a:t>
            </a:r>
            <a:br>
              <a:rPr lang="en-US" dirty="0" smtClean="0"/>
            </a:br>
            <a:r>
              <a:rPr lang="en-US" dirty="0" smtClean="0"/>
              <a:t>  - Reggio children (presentation of the center and its activities)</a:t>
            </a:r>
            <a:br>
              <a:rPr lang="en-US" dirty="0" smtClean="0"/>
            </a:br>
            <a:r>
              <a:rPr lang="en-US" dirty="0" smtClean="0"/>
              <a:t> -  Hospitality (Pre Ridef, articles and photos of gadgets ready to receive participants)</a:t>
            </a:r>
          </a:p>
          <a:p>
            <a:pPr algn="l">
              <a:buFontTx/>
              <a:buChar char="-"/>
            </a:pPr>
            <a:endParaRPr lang="it-IT" dirty="0" smtClean="0"/>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8244408" y="260648"/>
            <a:ext cx="804274" cy="792088"/>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pic>
        <p:nvPicPr>
          <p:cNvPr id="1026" name="Picture 2" descr="C:\Users\Leo\Desktop\rideffoto\ventaglio.jpg"/>
          <p:cNvPicPr>
            <a:picLocks noChangeAspect="1" noChangeArrowheads="1"/>
          </p:cNvPicPr>
          <p:nvPr/>
        </p:nvPicPr>
        <p:blipFill>
          <a:blip r:embed="rId3" cstate="print"/>
          <a:srcRect/>
          <a:stretch>
            <a:fillRect/>
          </a:stretch>
        </p:blipFill>
        <p:spPr bwMode="auto">
          <a:xfrm>
            <a:off x="5364088" y="4365104"/>
            <a:ext cx="2952328" cy="20515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lnSpcReduction="10000"/>
          </a:bodyPr>
          <a:lstStyle/>
          <a:p>
            <a:pPr>
              <a:buFontTx/>
              <a:buChar char="-"/>
            </a:pPr>
            <a:r>
              <a:rPr lang="en-US" dirty="0" smtClean="0"/>
              <a:t>List of </a:t>
            </a:r>
            <a:r>
              <a:rPr lang="en-US" dirty="0" smtClean="0"/>
              <a:t>countries present  </a:t>
            </a:r>
            <a:r>
              <a:rPr lang="en-US" dirty="0" smtClean="0"/>
              <a:t>in Reggio Emilia</a:t>
            </a:r>
            <a:endParaRPr lang="en-US" dirty="0" smtClean="0"/>
          </a:p>
          <a:p>
            <a:pPr>
              <a:buFontTx/>
              <a:buChar char="-"/>
            </a:pPr>
            <a:r>
              <a:rPr lang="en-US" dirty="0" smtClean="0"/>
              <a:t> advertisement </a:t>
            </a:r>
          </a:p>
          <a:p>
            <a:pPr>
              <a:buFontTx/>
              <a:buChar char="-"/>
            </a:pPr>
            <a:r>
              <a:rPr lang="en-US" dirty="0" smtClean="0"/>
              <a:t>PLENARY (meetings  at the beginning and at  the end)</a:t>
            </a:r>
          </a:p>
          <a:p>
            <a:pPr>
              <a:buFontTx/>
              <a:buChar char="-"/>
            </a:pPr>
            <a:r>
              <a:rPr lang="en-US" dirty="0" smtClean="0"/>
              <a:t> LONG  Workshop : reports of some of the trainers  and participants:</a:t>
            </a:r>
            <a:br>
              <a:rPr lang="en-US" dirty="0" smtClean="0"/>
            </a:br>
            <a:r>
              <a:rPr lang="en-US" dirty="0" smtClean="0"/>
              <a:t>"</a:t>
            </a:r>
            <a:r>
              <a:rPr lang="en-US" i="1" dirty="0" smtClean="0"/>
              <a:t>Our presence at these workshops allowed us to learn about the experiences of a large number of people, to review our practices and enrich our vision by opening new avenues to explore</a:t>
            </a:r>
            <a:r>
              <a:rPr lang="en-US" dirty="0" smtClean="0"/>
              <a:t>."</a:t>
            </a:r>
            <a:endParaRPr lang="it-IT"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19256" cy="5721499"/>
          </a:xfrm>
        </p:spPr>
        <p:txBody>
          <a:bodyPr/>
          <a:lstStyle/>
          <a:p>
            <a:r>
              <a:rPr lang="en-US" dirty="0" smtClean="0"/>
              <a:t>SHORT WORKSHOPS : LIST AND SOME REPORTS</a:t>
            </a:r>
            <a:br>
              <a:rPr lang="en-US" dirty="0" smtClean="0"/>
            </a:br>
            <a:r>
              <a:rPr lang="en-US" dirty="0" smtClean="0"/>
              <a:t>- </a:t>
            </a:r>
            <a:r>
              <a:rPr lang="en-US" dirty="0" smtClean="0"/>
              <a:t> PRESENTATION OF THE BOOK  </a:t>
            </a:r>
            <a:r>
              <a:rPr lang="en-US" dirty="0" smtClean="0"/>
              <a:t>OF RIGHTS:</a:t>
            </a:r>
            <a:br>
              <a:rPr lang="en-US" dirty="0" smtClean="0"/>
            </a:br>
            <a:r>
              <a:rPr lang="en-US" i="1" dirty="0" smtClean="0"/>
              <a:t>The presentation of the book "We must not be silent" and   the distribution to all </a:t>
            </a:r>
            <a:r>
              <a:rPr lang="en-US" i="1" dirty="0" smtClean="0"/>
              <a:t>to the </a:t>
            </a:r>
            <a:r>
              <a:rPr lang="en-US" i="1" dirty="0" smtClean="0"/>
              <a:t>participants were very special </a:t>
            </a:r>
            <a:r>
              <a:rPr lang="en-US" i="1" dirty="0" smtClean="0"/>
              <a:t> </a:t>
            </a:r>
            <a:r>
              <a:rPr lang="en-US" i="1" dirty="0" smtClean="0"/>
              <a:t>and significant </a:t>
            </a:r>
            <a:r>
              <a:rPr lang="en-US" i="1" dirty="0" smtClean="0"/>
              <a:t>moments of this </a:t>
            </a:r>
            <a:r>
              <a:rPr lang="en-US" i="1" dirty="0" smtClean="0"/>
              <a:t>RIDEF.</a:t>
            </a:r>
            <a:endParaRPr lang="it-IT" i="1" dirty="0"/>
          </a:p>
        </p:txBody>
      </p:sp>
      <p:pic>
        <p:nvPicPr>
          <p:cNvPr id="4098" name="Picture 2" descr="C:\Users\Leo\Desktop\rideffoto\2014_07_23-_Luisanna_Ardu.jpg"/>
          <p:cNvPicPr>
            <a:picLocks noChangeAspect="1" noChangeArrowheads="1"/>
          </p:cNvPicPr>
          <p:nvPr/>
        </p:nvPicPr>
        <p:blipFill>
          <a:blip r:embed="rId2" cstate="print"/>
          <a:srcRect/>
          <a:stretch>
            <a:fillRect/>
          </a:stretch>
        </p:blipFill>
        <p:spPr bwMode="auto">
          <a:xfrm>
            <a:off x="5508104" y="3717032"/>
            <a:ext cx="1981107" cy="2641476"/>
          </a:xfrm>
          <a:prstGeom prst="rect">
            <a:avLst/>
          </a:prstGeom>
          <a:noFill/>
        </p:spPr>
      </p:pic>
      <p:pic>
        <p:nvPicPr>
          <p:cNvPr id="4099" name="Picture 3" descr="C:\Users\Leo\Desktop\rideffoto\2014_07_29-_Francesca_Lepori_1.jpg"/>
          <p:cNvPicPr>
            <a:picLocks noChangeAspect="1" noChangeArrowheads="1"/>
          </p:cNvPicPr>
          <p:nvPr/>
        </p:nvPicPr>
        <p:blipFill>
          <a:blip r:embed="rId3" cstate="print"/>
          <a:srcRect/>
          <a:stretch>
            <a:fillRect/>
          </a:stretch>
        </p:blipFill>
        <p:spPr bwMode="auto">
          <a:xfrm>
            <a:off x="971600" y="3861048"/>
            <a:ext cx="3305944" cy="2479458"/>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936104" cy="921920"/>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8</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548680"/>
            <a:ext cx="8435280" cy="5577483"/>
          </a:xfrm>
        </p:spPr>
        <p:txBody>
          <a:bodyPr>
            <a:normAutofit lnSpcReduction="10000"/>
          </a:bodyPr>
          <a:lstStyle/>
          <a:p>
            <a:r>
              <a:rPr lang="it-IT" dirty="0" smtClean="0"/>
              <a:t>ROUND TABLES</a:t>
            </a:r>
          </a:p>
          <a:p>
            <a:endParaRPr lang="it-IT" i="1" dirty="0" smtClean="0"/>
          </a:p>
          <a:p>
            <a:r>
              <a:rPr lang="en-US" i="1" dirty="0" smtClean="0"/>
              <a:t>"The roundtables were other places for reflection on  themes of high quality, and also opportunities for sharing experiences. In particular, the  forum day has been, in my opinion, a great success. Concerning the  communications in the  language groups, I can say that they were intense and  important moments for  dialogue and free expression.</a:t>
            </a:r>
            <a:r>
              <a:rPr lang="en-US" dirty="0" smtClean="0"/>
              <a:t> "A. </a:t>
            </a:r>
            <a:r>
              <a:rPr lang="en-US" dirty="0" err="1" smtClean="0"/>
              <a:t>Mengue</a:t>
            </a:r>
            <a:endParaRPr lang="it-IT" i="1"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9</a:t>
            </a:fld>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294</Words>
  <Application>Microsoft Office PowerPoint</Application>
  <PresentationFormat>Presentazione su schermo (4:3)</PresentationFormat>
  <Paragraphs>55</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Diapositiva 1</vt:lpstr>
      <vt:lpstr>Diapositiva 2</vt:lpstr>
      <vt:lpstr> </vt:lpstr>
      <vt:lpstr>Diapositiva 4</vt:lpstr>
      <vt:lpstr>Diapositiva 5</vt:lpstr>
      <vt:lpstr>Contents are as follows:</vt:lpstr>
      <vt:lpstr>Diapositiva 7</vt:lpstr>
      <vt:lpstr>Diapositiva 8</vt:lpstr>
      <vt:lpstr>Diapositiva 9</vt:lpstr>
      <vt:lpstr>Diapositiva 10</vt:lpstr>
      <vt:lpstr>Diapositiva 11</vt:lpstr>
      <vt:lpstr>Diapositiva 12</vt:lpstr>
      <vt:lpstr> WE THANK  EVERYONE:  SPEAKERS – REPORTERS -PHOTOGRAPHERS – TRANSLATORS – OTHERS …..THAT HAVE CONTRIBUTED WITH THEIR WORK TO GIVE FORM AND CONTENT  TO THE THE DOCUMENTATION OF THIS RIDEF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dc:creator>
  <cp:lastModifiedBy>Leo</cp:lastModifiedBy>
  <cp:revision>56</cp:revision>
  <dcterms:created xsi:type="dcterms:W3CDTF">2015-11-12T16:19:39Z</dcterms:created>
  <dcterms:modified xsi:type="dcterms:W3CDTF">2016-01-07T10:25:27Z</dcterms:modified>
</cp:coreProperties>
</file>