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6" r:id="rId7"/>
    <p:sldId id="259" r:id="rId8"/>
    <p:sldId id="260" r:id="rId9"/>
    <p:sldId id="261" r:id="rId10"/>
    <p:sldId id="267" r:id="rId11"/>
    <p:sldId id="268" r:id="rId12"/>
    <p:sldId id="262" r:id="rId13"/>
    <p:sldId id="265" r:id="rId14"/>
    <p:sldId id="272" r:id="rId15"/>
    <p:sldId id="269" r:id="rId16"/>
    <p:sldId id="270" r:id="rId17"/>
    <p:sldId id="271" r:id="rId18"/>
    <p:sldId id="273" r:id="rId19"/>
    <p:sldId id="286" r:id="rId20"/>
    <p:sldId id="288" r:id="rId21"/>
    <p:sldId id="289" r:id="rId22"/>
    <p:sldId id="281" r:id="rId23"/>
    <p:sldId id="274" r:id="rId24"/>
    <p:sldId id="284" r:id="rId25"/>
    <p:sldId id="283" r:id="rId26"/>
    <p:sldId id="282" r:id="rId27"/>
    <p:sldId id="285" r:id="rId28"/>
    <p:sldId id="275" r:id="rId29"/>
    <p:sldId id="276" r:id="rId30"/>
    <p:sldId id="277" r:id="rId31"/>
    <p:sldId id="278" r:id="rId32"/>
    <p:sldId id="279" r:id="rId33"/>
    <p:sldId id="280" r:id="rId34"/>
    <p:sldId id="287" r:id="rId3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60"/>
  </p:normalViewPr>
  <p:slideViewPr>
    <p:cSldViewPr>
      <p:cViewPr>
        <p:scale>
          <a:sx n="100" d="100"/>
          <a:sy n="100" d="100"/>
        </p:scale>
        <p:origin x="-450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F85-544A-4EB9-8B1C-EC7C489D320C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88A3-BEF1-41C3-AA6A-10C8037056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38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F85-544A-4EB9-8B1C-EC7C489D320C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88A3-BEF1-41C3-AA6A-10C8037056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73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F85-544A-4EB9-8B1C-EC7C489D320C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88A3-BEF1-41C3-AA6A-10C8037056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400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F85-544A-4EB9-8B1C-EC7C489D320C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88A3-BEF1-41C3-AA6A-10C8037056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48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F85-544A-4EB9-8B1C-EC7C489D320C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88A3-BEF1-41C3-AA6A-10C8037056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140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F85-544A-4EB9-8B1C-EC7C489D320C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88A3-BEF1-41C3-AA6A-10C8037056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079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F85-544A-4EB9-8B1C-EC7C489D320C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88A3-BEF1-41C3-AA6A-10C8037056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301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F85-544A-4EB9-8B1C-EC7C489D320C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88A3-BEF1-41C3-AA6A-10C8037056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94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F85-544A-4EB9-8B1C-EC7C489D320C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88A3-BEF1-41C3-AA6A-10C8037056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78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F85-544A-4EB9-8B1C-EC7C489D320C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88A3-BEF1-41C3-AA6A-10C8037056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80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8F85-544A-4EB9-8B1C-EC7C489D320C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188A3-BEF1-41C3-AA6A-10C8037056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22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C8F85-544A-4EB9-8B1C-EC7C489D320C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188A3-BEF1-41C3-AA6A-10C8037056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660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/>
              <a:t>MOVIMENTO DI COOPERAZIONE EDUCATIVA 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EDUCAZIONE LINGUISTICA  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474" y="1439232"/>
            <a:ext cx="5524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975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BISOGNI DEL SOGGETTO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Bisogno del soggetto di esprimersi ( espressione)  raccontarsi ( narrazione) agire sulla realtà ( pragmatica) avere consapevolezza </a:t>
            </a:r>
            <a:r>
              <a:rPr lang="it-IT" dirty="0" err="1" smtClean="0"/>
              <a:t>saperi</a:t>
            </a:r>
            <a:r>
              <a:rPr lang="it-IT" dirty="0" smtClean="0"/>
              <a:t> posseduti e proprie risorse </a:t>
            </a:r>
            <a:r>
              <a:rPr lang="it-IT" dirty="0" smtClean="0"/>
              <a:t> comunicare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6611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OPERAZIONI DEL SOGGETTO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Il soggetto non apprende elemento per elemento ( non si imparerebbe mai a parlare) ma:</a:t>
            </a:r>
          </a:p>
          <a:p>
            <a:r>
              <a:rPr lang="it-IT" dirty="0" smtClean="0"/>
              <a:t>- SELEZIONE</a:t>
            </a:r>
          </a:p>
          <a:p>
            <a:r>
              <a:rPr lang="it-IT" dirty="0" smtClean="0"/>
              <a:t>COMBINAZIONE </a:t>
            </a:r>
          </a:p>
          <a:p>
            <a:r>
              <a:rPr lang="it-IT" dirty="0" smtClean="0"/>
              <a:t>CO-</a:t>
            </a:r>
            <a:r>
              <a:rPr lang="it-IT" dirty="0"/>
              <a:t>C</a:t>
            </a:r>
            <a:r>
              <a:rPr lang="it-IT" dirty="0" smtClean="0"/>
              <a:t>OSTRUZIONE CON GLI ALTRI DI SENSO COMUNE ( NEGOZIAZIONE) 	U. Eco ‘</a:t>
            </a:r>
            <a:r>
              <a:rPr lang="it-IT" i="1" dirty="0" smtClean="0"/>
              <a:t>cooperazione </a:t>
            </a:r>
            <a:r>
              <a:rPr lang="it-IT" i="1" dirty="0" err="1" smtClean="0"/>
              <a:t>interpetativa</a:t>
            </a:r>
            <a:r>
              <a:rPr lang="it-IT" i="1" dirty="0" smtClean="0"/>
              <a:t>’ </a:t>
            </a:r>
            <a:r>
              <a:rPr lang="it-IT" dirty="0" smtClean="0"/>
              <a:t>( ‘Lupus in fabula’)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0146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RAPPORTO LINGUA PARLATA – LINGUA SCRITTA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VALORIZZAZIONE DELL’ORALITA’ PARLATO E ASCOLTO ( LE DIECI TESI GISCEL) </a:t>
            </a:r>
          </a:p>
          <a:p>
            <a:r>
              <a:rPr lang="it-IT" dirty="0" smtClean="0"/>
              <a:t>PASSAGGIO DA LINGUA IMPLICITA IN SITUAZIONE A LINGUA ESPLICITA EXTRA SITUAZIONE </a:t>
            </a:r>
          </a:p>
          <a:p>
            <a:r>
              <a:rPr lang="it-IT" dirty="0" smtClean="0"/>
              <a:t>I REFERENTI NELLA REALTA’- LA CATEGORIZZAZIONE</a:t>
            </a:r>
          </a:p>
          <a:p>
            <a:r>
              <a:rPr lang="it-IT" dirty="0" smtClean="0"/>
              <a:t>IPOTESI DEL BAMBINO </a:t>
            </a:r>
          </a:p>
          <a:p>
            <a:r>
              <a:rPr lang="it-IT" dirty="0" smtClean="0"/>
              <a:t>UN BAMBINO COMPETENTE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2998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COSTRUZIONE DELLA LINGUA SCRITTA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E. </a:t>
            </a:r>
            <a:r>
              <a:rPr lang="it-IT" dirty="0" err="1" smtClean="0"/>
              <a:t>Ferreiro</a:t>
            </a:r>
            <a:r>
              <a:rPr lang="it-IT" dirty="0" smtClean="0"/>
              <a:t> A. </a:t>
            </a:r>
            <a:r>
              <a:rPr lang="it-IT" dirty="0" err="1" smtClean="0"/>
              <a:t>Teberosky</a:t>
            </a:r>
            <a:r>
              <a:rPr lang="it-IT" dirty="0" smtClean="0"/>
              <a:t> ( </a:t>
            </a:r>
            <a:r>
              <a:rPr lang="it-IT" i="1" dirty="0" smtClean="0"/>
              <a:t>‘La costruzione della</a:t>
            </a:r>
          </a:p>
          <a:p>
            <a:pPr marL="0" indent="0">
              <a:buNone/>
            </a:pPr>
            <a:r>
              <a:rPr lang="it-IT" i="1" dirty="0" smtClean="0"/>
              <a:t>    lingua scritta’</a:t>
            </a:r>
            <a:r>
              <a:rPr lang="it-IT" dirty="0" smtClean="0"/>
              <a:t> Giunti 1985) </a:t>
            </a:r>
          </a:p>
          <a:p>
            <a:pPr marL="0" indent="0">
              <a:buNone/>
            </a:pPr>
            <a:r>
              <a:rPr lang="it-IT" dirty="0" smtClean="0"/>
              <a:t>Ipotesi socio-costruttivistiche non imitazione o insegnamento </a:t>
            </a:r>
            <a:r>
              <a:rPr lang="it-IT" dirty="0" smtClean="0"/>
              <a:t>di termini </a:t>
            </a:r>
            <a:r>
              <a:rPr lang="it-IT" dirty="0" smtClean="0"/>
              <a:t>ma ipotesi di significato e di funzionamento del </a:t>
            </a:r>
            <a:r>
              <a:rPr lang="it-IT" dirty="0" smtClean="0"/>
              <a:t>sistema ( </a:t>
            </a:r>
            <a:r>
              <a:rPr lang="it-IT" dirty="0" err="1" smtClean="0"/>
              <a:t>piagetianamente</a:t>
            </a:r>
            <a:r>
              <a:rPr lang="it-IT" dirty="0" smtClean="0"/>
              <a:t> adattamento e assimilazione)- </a:t>
            </a:r>
            <a:r>
              <a:rPr lang="it-IT" dirty="0" smtClean="0"/>
              <a:t>anticipazione del significato e della sua traduzione scritta in base a progressiva conoscenza mondo, verifica aspettative, categorizzazione, scoperta regolarità e ricorrenze ( </a:t>
            </a:r>
            <a:r>
              <a:rPr lang="it-IT" dirty="0" smtClean="0">
                <a:solidFill>
                  <a:srgbClr val="FF0000"/>
                </a:solidFill>
              </a:rPr>
              <a:t>metodo naturale</a:t>
            </a:r>
            <a:r>
              <a:rPr lang="it-IT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177835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SCRITTO E PARLATO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Lo scritto non </a:t>
            </a:r>
            <a:r>
              <a:rPr lang="it-IT" dirty="0" err="1" smtClean="0"/>
              <a:t>é</a:t>
            </a:r>
            <a:r>
              <a:rPr lang="it-IT" dirty="0" smtClean="0"/>
              <a:t> LA TRASCRIZIONE DEL </a:t>
            </a:r>
            <a:r>
              <a:rPr lang="it-IT" dirty="0" smtClean="0"/>
              <a:t>PARLATO</a:t>
            </a:r>
          </a:p>
          <a:p>
            <a:pPr marL="0" indent="0">
              <a:buNone/>
            </a:pPr>
            <a:r>
              <a:rPr lang="it-IT" dirty="0"/>
              <a:t>m</a:t>
            </a:r>
            <a:r>
              <a:rPr lang="it-IT" dirty="0" smtClean="0"/>
              <a:t>a sua rielaborazione in base alle specificità dello strumento scritto- mantenendone struttura profonda di significati rielaborando  in superficie con trasformazioni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‘</a:t>
            </a:r>
            <a:r>
              <a:rPr lang="it-IT" i="1" dirty="0" smtClean="0"/>
              <a:t>La riflessione sulle profonde diversità di funzionamento e quindi di funzioni tra il parlato e lo scritto </a:t>
            </a:r>
            <a:r>
              <a:rPr lang="it-IT" i="1" dirty="0" err="1" smtClean="0"/>
              <a:t>é</a:t>
            </a:r>
            <a:r>
              <a:rPr lang="it-IT" i="1" dirty="0" smtClean="0"/>
              <a:t> totalmente assente da quel quadro di nozioni di base del sapere comune proprio della scuola’ </a:t>
            </a:r>
            <a:r>
              <a:rPr lang="it-IT" dirty="0" smtClean="0"/>
              <a:t>( F. Sabatini, giornata GISCEL </a:t>
            </a:r>
            <a:r>
              <a:rPr lang="it-IT" dirty="0" smtClean="0"/>
              <a:t>dieci </a:t>
            </a:r>
            <a:r>
              <a:rPr lang="it-IT" dirty="0" smtClean="0"/>
              <a:t>tesi)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La scuola non ci lavora- conseguenza: mantenimento nello scritto di caratteristiche del parlato («errori»?)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Transfer </a:t>
            </a:r>
            <a:r>
              <a:rPr lang="it-IT" dirty="0" smtClean="0"/>
              <a:t>di competenza </a:t>
            </a:r>
            <a:r>
              <a:rPr lang="it-IT" dirty="0" smtClean="0"/>
              <a:t>dal discorso come unità di base al testo come organismo connesso e complesso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0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USI LINGUISTICI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 smtClean="0"/>
              <a:t>Jean </a:t>
            </a:r>
            <a:r>
              <a:rPr lang="it-IT" dirty="0" err="1" smtClean="0"/>
              <a:t>Tough</a:t>
            </a:r>
            <a:r>
              <a:rPr lang="it-IT" dirty="0" smtClean="0"/>
              <a:t> (‘</a:t>
            </a:r>
            <a:r>
              <a:rPr lang="it-IT" i="1" dirty="0" smtClean="0"/>
              <a:t>Ascoltare i bambini quando parlano</a:t>
            </a:r>
            <a:r>
              <a:rPr lang="it-IT" dirty="0" smtClean="0"/>
              <a:t>’ Emme 1979)- C. Pontecorvo- A. </a:t>
            </a:r>
            <a:r>
              <a:rPr lang="it-IT" dirty="0" smtClean="0"/>
              <a:t>Ajello (‘</a:t>
            </a:r>
            <a:r>
              <a:rPr lang="it-IT" i="1" dirty="0" smtClean="0"/>
              <a:t>Discutendo si impara</a:t>
            </a:r>
            <a:r>
              <a:rPr lang="it-IT" dirty="0" smtClean="0"/>
              <a:t>’) </a:t>
            </a:r>
            <a:endParaRPr lang="it-IT" dirty="0" smtClean="0"/>
          </a:p>
          <a:p>
            <a:pPr>
              <a:buFontTx/>
              <a:buChar char="-"/>
            </a:pPr>
            <a:r>
              <a:rPr lang="it-IT" dirty="0" smtClean="0"/>
              <a:t>Autoaffermazione</a:t>
            </a:r>
          </a:p>
          <a:p>
            <a:pPr>
              <a:buFontTx/>
              <a:buChar char="-"/>
            </a:pPr>
            <a:r>
              <a:rPr lang="it-IT" dirty="0" smtClean="0"/>
              <a:t>Orientamento e controllo </a:t>
            </a:r>
          </a:p>
          <a:p>
            <a:pPr>
              <a:buFontTx/>
              <a:buChar char="-"/>
            </a:pPr>
            <a:r>
              <a:rPr lang="it-IT" dirty="0" smtClean="0"/>
              <a:t>E</a:t>
            </a:r>
            <a:r>
              <a:rPr lang="it-IT" dirty="0" smtClean="0"/>
              <a:t>spressione</a:t>
            </a:r>
            <a:endParaRPr lang="it-IT" dirty="0" smtClean="0"/>
          </a:p>
          <a:p>
            <a:pPr>
              <a:buFontTx/>
              <a:buChar char="-"/>
            </a:pPr>
            <a:r>
              <a:rPr lang="it-IT" dirty="0" smtClean="0"/>
              <a:t>Collaborazione </a:t>
            </a:r>
          </a:p>
          <a:p>
            <a:pPr>
              <a:buFontTx/>
              <a:buChar char="-"/>
            </a:pPr>
            <a:r>
              <a:rPr lang="it-IT" dirty="0" smtClean="0"/>
              <a:t>Relazione su esperienze passate presenti </a:t>
            </a:r>
          </a:p>
          <a:p>
            <a:pPr>
              <a:buFontTx/>
              <a:buChar char="-"/>
            </a:pPr>
            <a:r>
              <a:rPr lang="it-IT" dirty="0" smtClean="0"/>
              <a:t>Logica (processi rapporti comparazioni giudizi)</a:t>
            </a:r>
          </a:p>
          <a:p>
            <a:pPr>
              <a:buFontTx/>
              <a:buChar char="-"/>
            </a:pPr>
            <a:r>
              <a:rPr lang="it-IT" dirty="0" smtClean="0"/>
              <a:t>Previsione avvenimenti conseguenze ricerca soluzioni </a:t>
            </a:r>
          </a:p>
          <a:p>
            <a:pPr>
              <a:buFontTx/>
              <a:buChar char="-"/>
            </a:pPr>
            <a:r>
              <a:rPr lang="it-IT" dirty="0" smtClean="0"/>
              <a:t>Proiezione – reciprocità </a:t>
            </a:r>
          </a:p>
          <a:p>
            <a:pPr>
              <a:buFontTx/>
              <a:buChar char="-"/>
            </a:pPr>
            <a:r>
              <a:rPr lang="it-IT" dirty="0" smtClean="0"/>
              <a:t>Immaginazione </a:t>
            </a:r>
          </a:p>
          <a:p>
            <a:pPr>
              <a:buFontTx/>
              <a:buChar char="-"/>
            </a:pPr>
            <a:r>
              <a:rPr lang="it-IT" dirty="0" smtClean="0"/>
              <a:t>Interpretazione ( anticipare e costruire significati)</a:t>
            </a:r>
          </a:p>
          <a:p>
            <a:pPr>
              <a:buFontTx/>
              <a:buChar char="-"/>
            </a:pPr>
            <a:r>
              <a:rPr lang="it-IT" dirty="0" smtClean="0"/>
              <a:t>Negoziazione significati </a:t>
            </a:r>
          </a:p>
          <a:p>
            <a:pPr>
              <a:buFontTx/>
              <a:buChar char="-"/>
            </a:pPr>
            <a:r>
              <a:rPr lang="it-IT" dirty="0" smtClean="0"/>
              <a:t>Comunicazione </a:t>
            </a:r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303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COMPETENZA E GIUDIZI DEL PARLANTE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Competenza profonda  del parlante su uso propria lingua ( potenziale di apprendimento di ciò che </a:t>
            </a:r>
            <a:r>
              <a:rPr lang="it-IT" dirty="0" smtClean="0"/>
              <a:t>lui</a:t>
            </a:r>
            <a:r>
              <a:rPr lang="it-IT" dirty="0" smtClean="0"/>
              <a:t> </a:t>
            </a:r>
            <a:r>
              <a:rPr lang="it-IT" dirty="0" smtClean="0"/>
              <a:t>può fare con la lingua)</a:t>
            </a:r>
          </a:p>
          <a:p>
            <a:r>
              <a:rPr lang="it-IT" dirty="0" smtClean="0"/>
              <a:t> compito scuola far diventare competenti su uso lingua altrui ampliare gamma significati usi funzioni </a:t>
            </a:r>
          </a:p>
          <a:p>
            <a:r>
              <a:rPr lang="it-IT" dirty="0" smtClean="0"/>
              <a:t>‘</a:t>
            </a:r>
            <a:r>
              <a:rPr lang="it-IT" i="1" dirty="0" smtClean="0"/>
              <a:t>I giudizi che chi parla una lingua è in grado di esprimere sulle espressioni della sua lingua costituiscono i dati empirici fondamentali di una teoria scientifica della competenza linguistica’</a:t>
            </a:r>
          </a:p>
          <a:p>
            <a:pPr marL="0" indent="0">
              <a:buNone/>
            </a:pPr>
            <a:r>
              <a:rPr lang="it-IT" dirty="0" smtClean="0"/>
              <a:t>( D. Parisi ‘Per un’educazione linguistica razionale’ </a:t>
            </a:r>
          </a:p>
          <a:p>
            <a:pPr marL="0" indent="0">
              <a:buNone/>
            </a:pPr>
            <a:r>
              <a:rPr lang="it-IT" dirty="0" smtClean="0"/>
              <a:t>Il Mulino 1979)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9468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 GIUDIZI DEL PARLANTE NELL’EDUCAZIONE LINGUISTICA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CAPACITA’ PARLANTI  DI DIRE SE UN’ESPRESSIONE E’ COMPRENSIBILE/ ACCETTABILE/ COMPRENSIBILE FUORI CONTESTO/ AMBIGUA/ COMPLETA/ PIU’ MODI DI </a:t>
            </a:r>
            <a:r>
              <a:rPr lang="it-IT" dirty="0" smtClean="0"/>
              <a:t>ESPRIMERLA (parafrasi)</a:t>
            </a:r>
            <a:endParaRPr lang="it-IT" dirty="0" smtClean="0"/>
          </a:p>
          <a:p>
            <a:r>
              <a:rPr lang="it-IT" dirty="0" smtClean="0"/>
              <a:t>CAPACITA’ </a:t>
            </a:r>
            <a:r>
              <a:rPr lang="it-IT" dirty="0" smtClean="0"/>
              <a:t>CHE SI STRUTTURA  </a:t>
            </a:r>
            <a:r>
              <a:rPr lang="it-IT" dirty="0" smtClean="0"/>
              <a:t>DALLA NASCITA NELL’INTERAZIONE MATERNA </a:t>
            </a:r>
          </a:p>
          <a:p>
            <a:r>
              <a:rPr lang="it-IT" dirty="0" smtClean="0"/>
              <a:t>CHI ESPRIME GIUDIZI RIFLETTE SULLA SUA COMPETENZA ( SULLA RAPPRESENTAZIONE INTERNA DEL  SIGNIFICATO DELLE </a:t>
            </a:r>
            <a:r>
              <a:rPr lang="it-IT" dirty="0" smtClean="0"/>
              <a:t>FRASI E DI TESTI  </a:t>
            </a:r>
            <a:r>
              <a:rPr lang="it-IT" dirty="0" smtClean="0"/>
              <a:t>)</a:t>
            </a:r>
          </a:p>
          <a:p>
            <a:r>
              <a:rPr lang="it-IT" dirty="0" smtClean="0"/>
              <a:t>SOTTOPONE IL CONTENUTO A ANALISI E INTEGRA IL CONTENUTO COGNITIVO NELLA MAPPA DI CONOSCENZE IN SUO POSSESSO (</a:t>
            </a:r>
            <a:r>
              <a:rPr lang="it-IT" b="1" dirty="0" smtClean="0"/>
              <a:t>ENCICLOPEDIA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2947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LE ABILITA’: CONDIZIONI DELLO SCRIVERE 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6048672" cy="394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142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COSTRUZIONE DEL TESTO 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81" y="2148442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0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linguistica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i="1" dirty="0" smtClean="0"/>
              <a:t>‘La materia della linguistica è costituita dalla totalità delle manifestazioni del linguaggio umano, tenendo conto non solo del linguaggio corretto e della ‘buona lingua’, ma delle espressioni d’ogni forma… il linguaggio ha un lato individuale e un lato sociale, e non si può concepire l’uno senza l’altro.’</a:t>
            </a:r>
          </a:p>
          <a:p>
            <a:r>
              <a:rPr lang="it-IT" dirty="0" smtClean="0"/>
              <a:t>( F. De Saussure ‘</a:t>
            </a:r>
            <a:r>
              <a:rPr lang="it-IT" i="1" dirty="0" smtClean="0"/>
              <a:t>Corso di linguistica generale’  </a:t>
            </a:r>
            <a:r>
              <a:rPr lang="it-IT" dirty="0" smtClean="0"/>
              <a:t>Laterza Bari 1985)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5699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 TECNOLOGIA PIU’ STRAORDINARIA CON IL MEZZO PIU’ SEMPLICE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988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MA CI VUOLE, DALL’ALTRO LATO, CHI ABBIA LA CAPACITA’ DI FAR SI’ CHE  I SEGNI DIVENGANO DI NUOVO UN PENSIERO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23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497581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249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LEGGERE 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98477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167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LEGGERE E’ ESPLORARE IL TESTO </a:t>
            </a:r>
            <a:endParaRPr lang="it-IT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78" y="1600200"/>
            <a:ext cx="68984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62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IL TESTO E’ UNA RETE DI SIGNIFICATI </a:t>
            </a:r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40" y="1600200"/>
            <a:ext cx="571471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108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COSTRUZIONE DEL SENSO E’ UN’IMPRESA COOPERATIVA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58" y="1600200"/>
            <a:ext cx="432808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740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2008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695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RIFLETTERE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RIFLESSIONE SUL TESTO, SUI MECCANISMI CHE LO GOVERNANO </a:t>
            </a:r>
          </a:p>
          <a:p>
            <a:r>
              <a:rPr lang="it-IT" dirty="0" smtClean="0"/>
              <a:t>OPERAZIONI DI RISCRITTURA, SINTESI, SCELTA DI TERMINI ( CLOZE TEST), MANIPOLAZIONE E INTERPOLAZIONE</a:t>
            </a:r>
          </a:p>
          <a:p>
            <a:r>
              <a:rPr lang="it-IT" dirty="0" smtClean="0"/>
              <a:t>LE TRAFORMAZIONI </a:t>
            </a:r>
          </a:p>
          <a:p>
            <a:r>
              <a:rPr lang="it-IT" dirty="0" smtClean="0"/>
              <a:t>LE AZIONI CHE PERMETTE DI COMPIERE LA LINGUA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6397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PROPOSTE METODOLOGICHE E DIDATTICHE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dirty="0" smtClean="0"/>
              <a:t>VARIETA’ DI STIMOLI- MULTIMODALITA’ DEI SUPPORTI E DEI MEZZI </a:t>
            </a:r>
          </a:p>
          <a:p>
            <a:r>
              <a:rPr lang="it-IT" dirty="0" smtClean="0"/>
              <a:t>RELAZIONE PROFONDA DI ASCOLTO </a:t>
            </a:r>
          </a:p>
          <a:p>
            <a:r>
              <a:rPr lang="it-IT" dirty="0" smtClean="0"/>
              <a:t>AUTENTICITA’ DELLA COMUNICAZIONE </a:t>
            </a:r>
          </a:p>
          <a:p>
            <a:r>
              <a:rPr lang="it-IT" dirty="0" smtClean="0"/>
              <a:t>GRUPPO COME LUOGO DI INTERAZIONE E DI CONDIVISIONE DI ESPERIENZE DI INTERAZIONE FRA PARI ( CO-COSTRUZIONE) </a:t>
            </a:r>
          </a:p>
          <a:p>
            <a:r>
              <a:rPr lang="it-IT" dirty="0" smtClean="0"/>
              <a:t>ALTERNANZA PROCESI DI GRUPPO- PROCESSI INDIVIDUALI </a:t>
            </a:r>
          </a:p>
          <a:p>
            <a:r>
              <a:rPr lang="it-IT" dirty="0" smtClean="0"/>
              <a:t>PERMETTERE A TUTTI DI TROVARE UN PROPRIO SENSO E DI CONDIVIDERE SIGNIFICATI </a:t>
            </a:r>
          </a:p>
          <a:p>
            <a:r>
              <a:rPr lang="it-IT" dirty="0" smtClean="0"/>
              <a:t>VALORIZZAZIONE CREATIVITA’ PENSIERO DIVERGENTE PLURALITA’ DI SOLUZIONI </a:t>
            </a:r>
          </a:p>
          <a:p>
            <a:r>
              <a:rPr lang="it-IT" dirty="0" smtClean="0"/>
              <a:t>STIMOLO CURIOSITA’ RICERCA</a:t>
            </a:r>
          </a:p>
          <a:p>
            <a:r>
              <a:rPr lang="it-IT" dirty="0" smtClean="0"/>
              <a:t>RUOLO EURISTICO DELL’ERRORE COME SPIA DI PROCESSI DI PENSIERO  SBANALIZZAZIONE DELL’ERRORE </a:t>
            </a:r>
          </a:p>
          <a:p>
            <a:r>
              <a:rPr lang="it-IT" dirty="0" smtClean="0"/>
              <a:t>FLUIDITA’ DI PASSAGGI FRA UN CODICE E L’ALTRO E FRA DIVERSI REGISTRI </a:t>
            </a:r>
          </a:p>
          <a:p>
            <a:r>
              <a:rPr lang="it-IT" dirty="0" smtClean="0"/>
              <a:t>SOSTARE NEL DUBBIO E NEL FRAINTENDIMENTO- ( PARLANTI E LETTORI ‘AVVERTITI’ DEI POSSIBILI SIGNIFICATI DIVERSI)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893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corpo la lingua materna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CORPOREITA’ corpi parlanti </a:t>
            </a:r>
          </a:p>
          <a:p>
            <a:r>
              <a:rPr lang="it-IT" dirty="0" smtClean="0"/>
              <a:t>Progetto educativo di interezza </a:t>
            </a:r>
          </a:p>
          <a:p>
            <a:r>
              <a:rPr lang="it-IT" dirty="0" smtClean="0"/>
              <a:t>VALORIZZAZIONE CULTURA SOGGETTI  ( patrimonio di conoscenze) </a:t>
            </a:r>
          </a:p>
          <a:p>
            <a:r>
              <a:rPr lang="it-IT" dirty="0" smtClean="0"/>
              <a:t>Tutti i linguaggi  </a:t>
            </a:r>
            <a:r>
              <a:rPr lang="it-IT" dirty="0" smtClean="0"/>
              <a:t>( repertori)</a:t>
            </a:r>
          </a:p>
          <a:p>
            <a:r>
              <a:rPr lang="it-IT" dirty="0" smtClean="0"/>
              <a:t>L. verbale: suoni </a:t>
            </a:r>
            <a:r>
              <a:rPr lang="it-IT" dirty="0" smtClean="0"/>
              <a:t>e segni significativi organizzati in strutture- significati- mimica- gestualità- tono e modulazione voce- atteggiamento corporeo- postura - sguardo- distanza</a:t>
            </a:r>
          </a:p>
          <a:p>
            <a:r>
              <a:rPr lang="it-IT" dirty="0" smtClean="0"/>
              <a:t>Lingua materna matrice bisogni primari </a:t>
            </a:r>
          </a:p>
          <a:p>
            <a:r>
              <a:rPr lang="it-IT" dirty="0" smtClean="0"/>
              <a:t>Tempo e spazio 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66048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RUOLO DELL’INSEGNANTE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ASCOLTO </a:t>
            </a:r>
          </a:p>
          <a:p>
            <a:r>
              <a:rPr lang="it-IT" dirty="0" smtClean="0"/>
              <a:t>REGIA E ORGANIZZAZIONE LAVORO CLASSE </a:t>
            </a:r>
          </a:p>
          <a:p>
            <a:r>
              <a:rPr lang="it-IT" dirty="0" smtClean="0"/>
              <a:t>FACILITAZIONE </a:t>
            </a:r>
          </a:p>
          <a:p>
            <a:r>
              <a:rPr lang="it-IT" dirty="0" smtClean="0"/>
              <a:t>RISPECCHIAMENTO </a:t>
            </a:r>
          </a:p>
          <a:p>
            <a:r>
              <a:rPr lang="it-IT" dirty="0" smtClean="0"/>
              <a:t>PORRE DOMANDE SIGNIFICATIVE E APERTE CHE CONSENTANO RISPOSTE PERSONALI </a:t>
            </a:r>
          </a:p>
          <a:p>
            <a:r>
              <a:rPr lang="it-IT" dirty="0" smtClean="0"/>
              <a:t>OSSERVAZIONE</a:t>
            </a:r>
          </a:p>
          <a:p>
            <a:r>
              <a:rPr lang="it-IT" dirty="0" smtClean="0"/>
              <a:t>DOCUMENTAZIONE </a:t>
            </a:r>
          </a:p>
          <a:p>
            <a:r>
              <a:rPr lang="it-IT" dirty="0" smtClean="0"/>
              <a:t>REINTERVENTO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7757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LINGUA E CITTADINANZA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 smtClean="0"/>
              <a:t>‘DARE IL MASSIMO POSSIBILE DI USI DELLA LINGUA A TUTTI’ ( d. Milani) </a:t>
            </a:r>
          </a:p>
          <a:p>
            <a:pPr>
              <a:buFontTx/>
              <a:buChar char="-"/>
            </a:pPr>
            <a:r>
              <a:rPr lang="it-IT" dirty="0" smtClean="0"/>
              <a:t>ELABORAZIONE E SIMBOLIZZAZIONE ESPERIENZE CONFRONTO CON QUELLE ALTRUI </a:t>
            </a:r>
          </a:p>
          <a:p>
            <a:pPr>
              <a:buFontTx/>
              <a:buChar char="-"/>
            </a:pPr>
            <a:r>
              <a:rPr lang="it-IT" dirty="0" smtClean="0"/>
              <a:t>ANTICIPAZIONE E PREVISIONE</a:t>
            </a:r>
          </a:p>
          <a:p>
            <a:pPr>
              <a:buFontTx/>
              <a:buChar char="-"/>
            </a:pPr>
            <a:r>
              <a:rPr lang="it-IT" dirty="0" smtClean="0"/>
              <a:t>CAUSE E CONSEGUENZE </a:t>
            </a:r>
          </a:p>
          <a:p>
            <a:pPr>
              <a:buFontTx/>
              <a:buChar char="-"/>
            </a:pPr>
            <a:r>
              <a:rPr lang="it-IT" dirty="0" smtClean="0"/>
              <a:t>IDENTIFICAZIONE PROBLEMI  SOLUZIONI ALTERNATIVE </a:t>
            </a:r>
          </a:p>
          <a:p>
            <a:pPr>
              <a:buFontTx/>
              <a:buChar char="-"/>
            </a:pPr>
            <a:r>
              <a:rPr lang="it-IT" dirty="0" smtClean="0"/>
              <a:t>EURISTICA- PORRE DOMANDE</a:t>
            </a:r>
          </a:p>
          <a:p>
            <a:pPr>
              <a:buFontTx/>
              <a:buChar char="-"/>
            </a:pPr>
            <a:r>
              <a:rPr lang="it-IT" dirty="0" smtClean="0"/>
              <a:t>COMPRENSIONE SCOPI ALTRI E LORO SENTIMENTI ED EMOZIONI </a:t>
            </a:r>
          </a:p>
          <a:p>
            <a:pPr>
              <a:buFontTx/>
              <a:buChar char="-"/>
            </a:pPr>
            <a:r>
              <a:rPr lang="it-IT" dirty="0" smtClean="0"/>
              <a:t>IMMEDESIMARSI IN SITUAZIONI </a:t>
            </a:r>
          </a:p>
          <a:p>
            <a:pPr>
              <a:buFontTx/>
              <a:buChar char="-"/>
            </a:pPr>
            <a:r>
              <a:rPr lang="it-IT" dirty="0" smtClean="0"/>
              <a:t>PROGETTARE E INTERVENIRE </a:t>
            </a:r>
          </a:p>
          <a:p>
            <a:pPr>
              <a:buFontTx/>
              <a:buChar char="-"/>
            </a:pPr>
            <a:r>
              <a:rPr lang="it-IT" dirty="0" smtClean="0"/>
              <a:t>PREVEDERE FUTURI POSSIBILI E ALTERNATIVI 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rgbClr val="FF0000"/>
                </a:solidFill>
              </a:rPr>
              <a:t>LAVORARE SU LINGUA VICINA NON ESTRANIANTE, RENDERE CAPACI DI COMUNICARE CON GLI ALTRI IN MODO AUTENTICO,  CONDIZIONI PER DIVENIRE CITTADINI CONSAPEVOLI E CRITICI 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910293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L’OSSERVAZIONE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CONSAPEVOLEZZA DEL DOCENTE DELLE COMPLESSITA’ SEMANTICHE NELL’OSSERVARE LA COMUNICAZIONE VERBALE DEGLI ALUNNI </a:t>
            </a:r>
          </a:p>
          <a:p>
            <a:r>
              <a:rPr lang="it-IT" dirty="0" smtClean="0"/>
              <a:t>DISPORRE DI UNA CLASSIFICAZIONE DEGLI USI LINGUISTICI NELLA CLASSE IN UNA GAMMA DI SITUAZIONI E TEMPI DIVERSI ( V. TABELLA USI LING.) </a:t>
            </a:r>
          </a:p>
          <a:p>
            <a:r>
              <a:rPr lang="it-IT" dirty="0" smtClean="0"/>
              <a:t>OSSERVARE SINGOLI ALUNNI PER ALCUNI MINUTI E MOMENTI DIVERSI QUOTIDIANAMENTE </a:t>
            </a:r>
          </a:p>
          <a:p>
            <a:r>
              <a:rPr lang="it-IT" dirty="0" smtClean="0"/>
              <a:t>PROTOCOLLI E DEREGISTRAZIONI- RICORSO ALLA  MULTIMEDIALITA’ </a:t>
            </a:r>
          </a:p>
          <a:p>
            <a:r>
              <a:rPr lang="it-IT" dirty="0" smtClean="0"/>
              <a:t>DOCUMENTARE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8138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QUALI COMPETENZE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DA ACCERTARE:</a:t>
            </a:r>
          </a:p>
          <a:p>
            <a:pPr>
              <a:buFontTx/>
              <a:buChar char="-"/>
            </a:pPr>
            <a:r>
              <a:rPr lang="it-IT" dirty="0" smtClean="0"/>
              <a:t>POSSESSO DI CONOSCENZE- LA MAPPA ENCICLOPEDICA</a:t>
            </a:r>
          </a:p>
          <a:p>
            <a:pPr>
              <a:buFontTx/>
              <a:buChar char="-"/>
            </a:pPr>
            <a:r>
              <a:rPr lang="it-IT" dirty="0" smtClean="0"/>
              <a:t>LA CULTURA </a:t>
            </a:r>
          </a:p>
          <a:p>
            <a:pPr>
              <a:buFontTx/>
              <a:buChar char="-"/>
            </a:pPr>
            <a:r>
              <a:rPr lang="it-IT" dirty="0" smtClean="0"/>
              <a:t>RAPPORTO FRA REFERENTI SIMBOLI SIGNIFICATI </a:t>
            </a:r>
          </a:p>
          <a:p>
            <a:pPr>
              <a:buFontTx/>
              <a:buChar char="-"/>
            </a:pPr>
            <a:r>
              <a:rPr lang="it-IT" dirty="0" smtClean="0"/>
              <a:t>SELEZIONE COMBINAZIONE ( SISTEMA LINGUISTICO)</a:t>
            </a:r>
          </a:p>
          <a:p>
            <a:pPr>
              <a:buFontTx/>
              <a:buChar char="-"/>
            </a:pPr>
            <a:r>
              <a:rPr lang="it-IT" dirty="0" smtClean="0"/>
              <a:t>CATEGORIZZAZIONE </a:t>
            </a:r>
          </a:p>
          <a:p>
            <a:pPr>
              <a:buFontTx/>
              <a:buChar char="-"/>
            </a:pPr>
            <a:r>
              <a:rPr lang="it-IT" dirty="0" smtClean="0"/>
              <a:t>USI LINGUISTICI GAMMA DI FUNZIONI E REGISTRI </a:t>
            </a:r>
          </a:p>
          <a:p>
            <a:pPr>
              <a:buFontTx/>
              <a:buChar char="-"/>
            </a:pPr>
            <a:r>
              <a:rPr lang="it-IT" dirty="0" smtClean="0"/>
              <a:t>LINGUAGGIO PARLATO ESPLICITO </a:t>
            </a:r>
          </a:p>
          <a:p>
            <a:pPr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74515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QUALI COMPETENZE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DA SVILUPPARE:</a:t>
            </a:r>
          </a:p>
          <a:p>
            <a:pPr>
              <a:buFontTx/>
              <a:buChar char="-"/>
            </a:pPr>
            <a:r>
              <a:rPr lang="it-IT" dirty="0" smtClean="0"/>
              <a:t>COMPETENZA SEMANTICA </a:t>
            </a:r>
          </a:p>
          <a:p>
            <a:pPr>
              <a:buFontTx/>
              <a:buChar char="-"/>
            </a:pPr>
            <a:r>
              <a:rPr lang="it-IT" dirty="0" smtClean="0"/>
              <a:t>COMPETENZA PRAGMATICA ( USO DELLA LINGUA- LINGUA IN USO)</a:t>
            </a:r>
          </a:p>
          <a:p>
            <a:pPr>
              <a:buFontTx/>
              <a:buChar char="-"/>
            </a:pPr>
            <a:r>
              <a:rPr lang="it-IT" dirty="0" smtClean="0"/>
              <a:t>RELAZIONI LOGICHE- SINTASSI ( I NESSI)</a:t>
            </a:r>
          </a:p>
          <a:p>
            <a:pPr>
              <a:buFontTx/>
              <a:buChar char="-"/>
            </a:pPr>
            <a:r>
              <a:rPr lang="it-IT" dirty="0" smtClean="0"/>
              <a:t>PIANO DEL TESTO COERENZA E COESIONE </a:t>
            </a:r>
          </a:p>
          <a:p>
            <a:pPr>
              <a:buFontTx/>
              <a:buChar char="-"/>
            </a:pPr>
            <a:r>
              <a:rPr lang="it-IT" dirty="0" smtClean="0"/>
              <a:t>COMPRENSIONE PROFONDA </a:t>
            </a:r>
          </a:p>
          <a:p>
            <a:pPr>
              <a:buFontTx/>
              <a:buChar char="-"/>
            </a:pPr>
            <a:r>
              <a:rPr lang="it-IT" dirty="0" smtClean="0"/>
              <a:t>STRATEGIE DI LETTURA </a:t>
            </a:r>
          </a:p>
          <a:p>
            <a:pPr>
              <a:buFontTx/>
              <a:buChar char="-"/>
            </a:pPr>
            <a:r>
              <a:rPr lang="it-IT" smtClean="0"/>
              <a:t>RIFLESSIONE SUI TESTI </a:t>
            </a:r>
            <a:endParaRPr lang="it-IT" dirty="0" smtClean="0"/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6038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PAROLE DEL SE’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SOGGETTO PARLA CON IL SUO ESSER</a:t>
            </a:r>
            <a:r>
              <a:rPr lang="it-IT" b="1" dirty="0" smtClean="0"/>
              <a:t>CI </a:t>
            </a:r>
          </a:p>
          <a:p>
            <a:r>
              <a:rPr lang="it-IT" dirty="0" smtClean="0"/>
              <a:t>VISSUTO</a:t>
            </a:r>
          </a:p>
          <a:p>
            <a:r>
              <a:rPr lang="it-IT" dirty="0" smtClean="0"/>
              <a:t> MEMORIA</a:t>
            </a:r>
          </a:p>
          <a:p>
            <a:r>
              <a:rPr lang="it-IT" dirty="0" smtClean="0"/>
              <a:t> EMOZIONI</a:t>
            </a:r>
          </a:p>
          <a:p>
            <a:r>
              <a:rPr lang="it-IT" dirty="0" smtClean="0"/>
              <a:t> DIMENSIONE PROGETTUALE ( SOGNI DESIDERI ASPETTATIVE)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684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APPROPRIAZIONE DELLA REALTA’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PROCESSO NATURALE: DENOMINAZIONE OGGETTI EVENTI PERSONE FENOMENI… </a:t>
            </a:r>
          </a:p>
          <a:p>
            <a:r>
              <a:rPr lang="it-IT" dirty="0" smtClean="0"/>
              <a:t>OGNI NUOVO ELEMENTO INSERITO NEL SISTEMA MODIFICA GLI ALTRI E I RAPPORTI RECIPROCI </a:t>
            </a:r>
          </a:p>
          <a:p>
            <a:r>
              <a:rPr lang="it-IT" dirty="0" smtClean="0"/>
              <a:t>LA LINGUA CATEGORIZZA LA REALTA’ ( G. R. Cardona ‘La foresta di piume’ Laterza Bari 1985: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‘ </a:t>
            </a:r>
            <a:r>
              <a:rPr lang="it-IT" i="1" dirty="0" smtClean="0"/>
              <a:t>la lingua come meta-lingua, sistema per parlare </a:t>
            </a:r>
          </a:p>
          <a:p>
            <a:pPr marL="0" indent="0">
              <a:buNone/>
            </a:pPr>
            <a:r>
              <a:rPr lang="it-IT" i="1" dirty="0"/>
              <a:t> </a:t>
            </a:r>
            <a:r>
              <a:rPr lang="it-IT" i="1" dirty="0" smtClean="0"/>
              <a:t>    del mondo: ogni cultura elabora un catalogo di</a:t>
            </a:r>
          </a:p>
          <a:p>
            <a:pPr marL="0" indent="0">
              <a:buNone/>
            </a:pPr>
            <a:r>
              <a:rPr lang="it-IT" i="1" dirty="0"/>
              <a:t> </a:t>
            </a:r>
            <a:r>
              <a:rPr lang="it-IT" i="1" dirty="0" smtClean="0"/>
              <a:t>    segni linguistici</a:t>
            </a:r>
            <a:r>
              <a:rPr lang="it-IT" dirty="0" smtClean="0"/>
              <a:t>’)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5653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NUCLEO FONDAMENTALE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MEMBRI FAMIGLIA RAPPORTI PARENTELA </a:t>
            </a:r>
          </a:p>
          <a:p>
            <a:r>
              <a:rPr lang="it-IT" dirty="0" smtClean="0"/>
              <a:t>MEMBRI SOCIETA’ COMPITI RUOLI FUNZIONI</a:t>
            </a:r>
          </a:p>
          <a:p>
            <a:r>
              <a:rPr lang="it-IT" dirty="0" smtClean="0"/>
              <a:t>PARTI CORPO</a:t>
            </a:r>
          </a:p>
          <a:p>
            <a:r>
              <a:rPr lang="it-IT" dirty="0" smtClean="0"/>
              <a:t>ALIMENTI CIBI </a:t>
            </a:r>
          </a:p>
          <a:p>
            <a:r>
              <a:rPr lang="it-IT" dirty="0" smtClean="0"/>
              <a:t>FAUNA E FLORA </a:t>
            </a:r>
          </a:p>
          <a:p>
            <a:r>
              <a:rPr lang="it-IT" dirty="0" smtClean="0"/>
              <a:t>NUMERI QUANTITA’ ORDINALI E CARDINALI  QUANTIFICATORI </a:t>
            </a:r>
          </a:p>
          <a:p>
            <a:r>
              <a:rPr lang="it-IT" dirty="0" smtClean="0"/>
              <a:t>FENOMENI NATURALI E CELESTI </a:t>
            </a:r>
          </a:p>
          <a:p>
            <a:r>
              <a:rPr lang="it-IT" dirty="0" smtClean="0"/>
              <a:t>ATTIVITA’ TECNICHE LAVORATIVE MESTIERI E PROFESSIONI </a:t>
            </a:r>
          </a:p>
          <a:p>
            <a:r>
              <a:rPr lang="it-IT" dirty="0" smtClean="0"/>
              <a:t>MANIFESTAZIONI E ATTIVITA’ FISICHE E PSICHICHE </a:t>
            </a:r>
          </a:p>
          <a:p>
            <a:r>
              <a:rPr lang="it-IT" dirty="0" smtClean="0"/>
              <a:t>SENSAZIONI EMOZIONI </a:t>
            </a:r>
          </a:p>
          <a:p>
            <a:r>
              <a:rPr lang="it-IT" dirty="0" smtClean="0"/>
              <a:t>SPAZIO</a:t>
            </a:r>
          </a:p>
          <a:p>
            <a:r>
              <a:rPr lang="it-IT" dirty="0" smtClean="0"/>
              <a:t>TEMPO </a:t>
            </a:r>
          </a:p>
          <a:p>
            <a:r>
              <a:rPr lang="it-IT" dirty="0" smtClean="0"/>
              <a:t>INDICATORI   RELAZIONI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3635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‘MODELLO’ LINGUISTICO?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i="1" dirty="0" smtClean="0"/>
              <a:t>‘Ci sono tante grammatiche quanti sono i grammatici, e anche più’</a:t>
            </a:r>
          </a:p>
          <a:p>
            <a:r>
              <a:rPr lang="it-IT" dirty="0" smtClean="0"/>
              <a:t>( Erasmo Da Rotterdam ‘</a:t>
            </a:r>
            <a:r>
              <a:rPr lang="it-IT" i="1" dirty="0" smtClean="0"/>
              <a:t>Elogio della follia</a:t>
            </a:r>
            <a:r>
              <a:rPr lang="it-IT" dirty="0" smtClean="0"/>
              <a:t>’) </a:t>
            </a:r>
          </a:p>
          <a:p>
            <a:r>
              <a:rPr lang="it-IT" dirty="0" smtClean="0"/>
              <a:t>Chomsky ‘</a:t>
            </a:r>
            <a:r>
              <a:rPr lang="it-IT" i="1" dirty="0" smtClean="0"/>
              <a:t>Le strutture della sintassi</a:t>
            </a:r>
            <a:r>
              <a:rPr lang="it-IT" dirty="0" smtClean="0"/>
              <a:t>’ lingua astratta: la lingua prodotto e processo che contribuiamo a trasformare e creare attraverso contatto sociale ( varietà e diversità linguistiche) </a:t>
            </a:r>
          </a:p>
          <a:p>
            <a:r>
              <a:rPr lang="it-IT" dirty="0" smtClean="0"/>
              <a:t>NON UNA PEDAGOGIA DEL MODELLO UNA LINGUA CODIFICATA UNA VOLTA PER TUTTE </a:t>
            </a:r>
          </a:p>
          <a:p>
            <a:r>
              <a:rPr lang="it-IT" dirty="0" smtClean="0"/>
              <a:t>PEDAGOGIA DELLO </a:t>
            </a:r>
            <a:r>
              <a:rPr lang="it-IT" dirty="0" smtClean="0"/>
              <a:t>STIMOLO</a:t>
            </a:r>
          </a:p>
          <a:p>
            <a:r>
              <a:rPr lang="it-IT" dirty="0" smtClean="0"/>
              <a:t>Tante teorie, tante ricerche  (contaminazione): prossemica, cinesica, </a:t>
            </a:r>
            <a:r>
              <a:rPr lang="it-IT" dirty="0" err="1" smtClean="0"/>
              <a:t>ling</a:t>
            </a:r>
            <a:r>
              <a:rPr lang="it-IT" dirty="0" smtClean="0"/>
              <a:t>. strutturale, funzionale, teoria della comunicazione, pragmatica, semiotica, semantica,, teorie testuali, psicolinguistica,….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7345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SVILUPPO LINGUISTICO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Capacità soggetti uso sistema linguistico per </a:t>
            </a:r>
          </a:p>
          <a:p>
            <a:pPr>
              <a:buFontTx/>
              <a:buChar char="-"/>
            </a:pPr>
            <a:r>
              <a:rPr lang="it-IT" dirty="0" smtClean="0"/>
              <a:t>Acquisire e trasmettere significati</a:t>
            </a:r>
          </a:p>
          <a:p>
            <a:pPr>
              <a:buFontTx/>
              <a:buChar char="-"/>
            </a:pPr>
            <a:r>
              <a:rPr lang="it-IT" dirty="0" smtClean="0"/>
              <a:t>Esprimere bisogni</a:t>
            </a:r>
          </a:p>
          <a:p>
            <a:pPr>
              <a:buFontTx/>
              <a:buChar char="-"/>
            </a:pPr>
            <a:r>
              <a:rPr lang="it-IT" dirty="0" smtClean="0"/>
              <a:t>Condividere esperienze </a:t>
            </a:r>
          </a:p>
          <a:p>
            <a:pPr>
              <a:buFontTx/>
              <a:buChar char="-"/>
            </a:pPr>
            <a:r>
              <a:rPr lang="it-IT" dirty="0" smtClean="0"/>
              <a:t>Analizzare e trasmettere informazioni</a:t>
            </a:r>
          </a:p>
          <a:p>
            <a:pPr>
              <a:buFontTx/>
              <a:buChar char="-"/>
            </a:pPr>
            <a:r>
              <a:rPr lang="it-IT" dirty="0" smtClean="0"/>
              <a:t>Porre e porsi  domande </a:t>
            </a:r>
          </a:p>
          <a:p>
            <a:pPr>
              <a:buFontTx/>
              <a:buChar char="-"/>
            </a:pPr>
            <a:r>
              <a:rPr lang="it-IT" dirty="0" smtClean="0"/>
              <a:t>Immaginare  ipotizzare </a:t>
            </a:r>
          </a:p>
          <a:p>
            <a:pPr>
              <a:buFontTx/>
              <a:buChar char="-"/>
            </a:pPr>
            <a:r>
              <a:rPr lang="it-IT" dirty="0" smtClean="0"/>
              <a:t>Pianificare prevedere anticipare verificare</a:t>
            </a:r>
          </a:p>
          <a:p>
            <a:pPr>
              <a:buFontTx/>
              <a:buChar char="-"/>
            </a:pPr>
            <a:r>
              <a:rPr lang="it-IT" dirty="0" smtClean="0"/>
              <a:t>Argomentare intervenire in forma pertinente </a:t>
            </a:r>
          </a:p>
          <a:p>
            <a:pPr>
              <a:buFontTx/>
              <a:buChar char="-"/>
            </a:pPr>
            <a:r>
              <a:rPr lang="it-IT" dirty="0" smtClean="0"/>
              <a:t>Valutare situazioni </a:t>
            </a:r>
            <a:r>
              <a:rPr lang="it-IT" dirty="0" err="1" smtClean="0"/>
              <a:t>autovalutarsi</a:t>
            </a:r>
            <a:r>
              <a:rPr lang="it-IT" dirty="0" smtClean="0"/>
              <a:t> </a:t>
            </a:r>
          </a:p>
          <a:p>
            <a:pPr>
              <a:buFontTx/>
              <a:buChar char="-"/>
            </a:pPr>
            <a:r>
              <a:rPr lang="it-IT" dirty="0" smtClean="0"/>
              <a:t>APPRENDIMENTO PER ASSOCIAZIONI A RETE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6219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ESPRESSIONE DEL PENSIERO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LINGUA MEZZO ATTRAVERSO CUI ESPRIMERE IL PENSIERO </a:t>
            </a:r>
          </a:p>
          <a:p>
            <a:r>
              <a:rPr lang="it-IT" dirty="0" smtClean="0"/>
              <a:t>PROCESSO DI RACCORDO DI PAROLE E CONCETTI GIA’ POSSEDUTI IN ALTRI CONTESTI LINGUISTICI CON TERMINI ED ESPRESSIONI </a:t>
            </a:r>
            <a:r>
              <a:rPr lang="it-IT" dirty="0" smtClean="0"/>
              <a:t>NUOVE </a:t>
            </a:r>
            <a:r>
              <a:rPr lang="it-IT" dirty="0" smtClean="0">
                <a:solidFill>
                  <a:srgbClr val="FF0000"/>
                </a:solidFill>
              </a:rPr>
              <a:t>( lingua 2- </a:t>
            </a:r>
            <a:r>
              <a:rPr lang="it-IT" dirty="0" err="1" smtClean="0">
                <a:solidFill>
                  <a:srgbClr val="FF0000"/>
                </a:solidFill>
              </a:rPr>
              <a:t>intercultura</a:t>
            </a:r>
            <a:r>
              <a:rPr lang="it-IT" dirty="0" smtClean="0">
                <a:solidFill>
                  <a:srgbClr val="FF0000"/>
                </a:solidFill>
              </a:rPr>
              <a:t>) </a:t>
            </a:r>
            <a:endParaRPr lang="it-IT" dirty="0" smtClean="0"/>
          </a:p>
          <a:p>
            <a:r>
              <a:rPr lang="it-IT" dirty="0" smtClean="0"/>
              <a:t>CAPACITA’ DI SAPER COMPIERE INFERENZE TRA DETTO E NON DETTO </a:t>
            </a:r>
          </a:p>
          <a:p>
            <a:r>
              <a:rPr lang="it-IT" dirty="0" smtClean="0"/>
              <a:t>AGGANCIO ALLE PRECONOSCENZE </a:t>
            </a:r>
          </a:p>
          <a:p>
            <a:r>
              <a:rPr lang="it-IT" dirty="0" smtClean="0"/>
              <a:t>PROCESSI DI SIMBOLIZZAZIONE </a:t>
            </a:r>
            <a:r>
              <a:rPr lang="it-IT" dirty="0" smtClean="0"/>
              <a:t>DELL’ESPERIENZA</a:t>
            </a:r>
          </a:p>
          <a:p>
            <a:r>
              <a:rPr lang="it-IT" dirty="0" smtClean="0"/>
              <a:t>COOPERARE CON GLI ALTRI  ( VYGOTSKJ)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32206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1464</Words>
  <Application>Microsoft Office PowerPoint</Application>
  <PresentationFormat>Presentazione su schermo (4:3)</PresentationFormat>
  <Paragraphs>185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5" baseType="lpstr">
      <vt:lpstr>Tema di Office</vt:lpstr>
      <vt:lpstr>MOVIMENTO DI COOPERAZIONE EDUCATIVA </vt:lpstr>
      <vt:lpstr>La linguistica </vt:lpstr>
      <vt:lpstr>il corpo la lingua materna </vt:lpstr>
      <vt:lpstr>LE PAROLE DEL SE’ </vt:lpstr>
      <vt:lpstr>APPROPRIAZIONE DELLA REALTA’ </vt:lpstr>
      <vt:lpstr>IL NUCLEO FONDAMENTALE </vt:lpstr>
      <vt:lpstr>‘MODELLO’ LINGUISTICO? </vt:lpstr>
      <vt:lpstr>SVILUPPO LINGUISTICO </vt:lpstr>
      <vt:lpstr>ESPRESSIONE DEL PENSIERO </vt:lpstr>
      <vt:lpstr>BISOGNI DEL SOGGETTO </vt:lpstr>
      <vt:lpstr>OPERAZIONI DEL SOGGETTO </vt:lpstr>
      <vt:lpstr>RAPPORTO LINGUA PARLATA – LINGUA SCRITTA </vt:lpstr>
      <vt:lpstr>LA COSTRUZIONE DELLA LINGUA SCRITTA </vt:lpstr>
      <vt:lpstr>SCRITTO E PARLATO </vt:lpstr>
      <vt:lpstr>GLI USI LINGUISTICI </vt:lpstr>
      <vt:lpstr>COMPETENZA E GIUDIZI DEL PARLANTE </vt:lpstr>
      <vt:lpstr>I GIUDIZI DEL PARLANTE NELL’EDUCAZIONE LINGUISTICA </vt:lpstr>
      <vt:lpstr>LE ABILITA’: CONDIZIONI DELLO SCRIVERE </vt:lpstr>
      <vt:lpstr>COSTRUZIONE DEL TESTO </vt:lpstr>
      <vt:lpstr>LA  TECNOLOGIA PIU’ STRAORDINARIA CON IL MEZZO PIU’ SEMPLICE</vt:lpstr>
      <vt:lpstr>MA CI VUOLE, DALL’ALTRO LATO, CHI ABBIA LA CAPACITA’ DI FAR SI’ CHE  I SEGNI DIVENGANO DI NUOVO UN PENSIERO</vt:lpstr>
      <vt:lpstr>Presentazione standard di PowerPoint</vt:lpstr>
      <vt:lpstr>LEGGERE </vt:lpstr>
      <vt:lpstr>LEGGERE E’ ESPLORARE IL TESTO </vt:lpstr>
      <vt:lpstr>IL TESTO E’ UNA RETE DI SIGNIFICATI </vt:lpstr>
      <vt:lpstr>LA COSTRUZIONE DEL SENSO E’ UN’IMPRESA COOPERATIVA</vt:lpstr>
      <vt:lpstr>Presentazione standard di PowerPoint</vt:lpstr>
      <vt:lpstr>RIFLETTERE </vt:lpstr>
      <vt:lpstr>PROPOSTE METODOLOGICHE E DIDATTICHE </vt:lpstr>
      <vt:lpstr>RUOLO DELL’INSEGNANTE </vt:lpstr>
      <vt:lpstr>LINGUA E CITTADINANZA </vt:lpstr>
      <vt:lpstr>L’OSSERVAZIONE </vt:lpstr>
      <vt:lpstr>QUALI COMPETENZE </vt:lpstr>
      <vt:lpstr>QUALI COMPETENZE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MOVIMENTO DI COOPERAZIONE EDUCATIVA</dc:title>
  <dc:creator>Giancarlo</dc:creator>
  <cp:lastModifiedBy>Giancarlo</cp:lastModifiedBy>
  <cp:revision>28</cp:revision>
  <dcterms:created xsi:type="dcterms:W3CDTF">2016-03-02T08:43:32Z</dcterms:created>
  <dcterms:modified xsi:type="dcterms:W3CDTF">2016-03-05T08:25:11Z</dcterms:modified>
</cp:coreProperties>
</file>