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5" r:id="rId3"/>
    <p:sldId id="274" r:id="rId4"/>
    <p:sldId id="257" r:id="rId5"/>
    <p:sldId id="266" r:id="rId6"/>
    <p:sldId id="261" r:id="rId7"/>
    <p:sldId id="262" r:id="rId8"/>
    <p:sldId id="263" r:id="rId9"/>
    <p:sldId id="271" r:id="rId10"/>
    <p:sldId id="259" r:id="rId11"/>
    <p:sldId id="272" r:id="rId12"/>
    <p:sldId id="267" r:id="rId13"/>
    <p:sldId id="268" r:id="rId14"/>
    <p:sldId id="269" r:id="rId15"/>
    <p:sldId id="27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046A7-9FD3-48F2-9D3A-462D425061E6}" type="datetimeFigureOut">
              <a:rPr lang="it-IT" smtClean="0"/>
              <a:pPr/>
              <a:t>10/01/2016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E9AB0-B6C5-4C43-A2B5-8D77FF06EB52}" type="slidenum">
              <a:rPr lang="it-IT" smtClean="0"/>
              <a:pPr/>
              <a:t>‹N›</a:t>
            </a:fld>
            <a:endParaRPr lang="it-IT"/>
          </a:p>
        </p:txBody>
      </p:sp>
    </p:spTree>
    <p:extLst>
      <p:ext uri="{BB962C8B-B14F-4D97-AF65-F5344CB8AC3E}">
        <p14:creationId xmlns:p14="http://schemas.microsoft.com/office/powerpoint/2010/main" val="328225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C18F93-6D81-42C4-B053-FA63231CAB10}" type="datetime1">
              <a:rPr lang="it-IT" smtClean="0"/>
              <a:pPr/>
              <a:t>10/01/2016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50CEF5-A9DA-407B-998A-05FEE3AC25AC}" type="datetime1">
              <a:rPr lang="it-IT" smtClean="0"/>
              <a:pPr/>
              <a:t>10/01/2016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D9CBE-06CF-47B6-94FB-63ED28565BAB}" type="datetime1">
              <a:rPr lang="it-IT" smtClean="0"/>
              <a:pPr/>
              <a:t>10/01/2016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7F4D74-76CD-4738-ACE0-F485DF0824CE}" type="datetime1">
              <a:rPr lang="it-IT" smtClean="0"/>
              <a:pPr/>
              <a:t>10/01/2016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93179EF-BDFD-443F-90E7-FD6EBB68C2A2}" type="datetime1">
              <a:rPr lang="it-IT" smtClean="0"/>
              <a:pPr/>
              <a:t>10/01/2016</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3CC5EF-2A51-4AA6-9A4F-8E79C39135C6}" type="datetime1">
              <a:rPr lang="it-IT" smtClean="0"/>
              <a:pPr/>
              <a:t>10/01/2016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4D8AEE2-3AFA-4759-99C0-B2B4DBB068F5}" type="datetime1">
              <a:rPr lang="it-IT" smtClean="0"/>
              <a:pPr/>
              <a:t>10/01/2016</a:t>
            </a:fld>
            <a:endParaRPr lang="it-IT"/>
          </a:p>
        </p:txBody>
      </p:sp>
      <p:sp>
        <p:nvSpPr>
          <p:cNvPr id="8" name="Segnaposto piè di pagina 7"/>
          <p:cNvSpPr>
            <a:spLocks noGrp="1"/>
          </p:cNvSpPr>
          <p:nvPr>
            <p:ph type="ftr" sz="quarter" idx="11"/>
          </p:nvPr>
        </p:nvSpPr>
        <p:spPr/>
        <p:txBody>
          <a:bodyPr/>
          <a:lstStyle/>
          <a:p>
            <a:r>
              <a:rPr lang="it-IT" smtClean="0"/>
              <a:t>presentazione documentazione ridef </a:t>
            </a:r>
            <a:endParaRPr lang="it-IT"/>
          </a:p>
        </p:txBody>
      </p:sp>
      <p:sp>
        <p:nvSpPr>
          <p:cNvPr id="9" name="Segnaposto numero diapositiva 8"/>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81C5BB-09E1-4CDA-8EFB-60C6736B2481}" type="datetime1">
              <a:rPr lang="it-IT" smtClean="0"/>
              <a:pPr/>
              <a:t>10/01/2016</a:t>
            </a:fld>
            <a:endParaRPr lang="it-IT"/>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452DB6-A448-41CE-8C4B-E339879C96A2}" type="datetime1">
              <a:rPr lang="it-IT" smtClean="0"/>
              <a:pPr/>
              <a:t>10/01/2016</a:t>
            </a:fld>
            <a:endParaRPr lang="it-IT"/>
          </a:p>
        </p:txBody>
      </p:sp>
      <p:sp>
        <p:nvSpPr>
          <p:cNvPr id="3" name="Segnaposto piè di pagina 2"/>
          <p:cNvSpPr>
            <a:spLocks noGrp="1"/>
          </p:cNvSpPr>
          <p:nvPr>
            <p:ph type="ftr" sz="quarter" idx="11"/>
          </p:nvPr>
        </p:nvSpPr>
        <p:spPr/>
        <p:txBody>
          <a:bodyPr/>
          <a:lstStyle/>
          <a:p>
            <a:r>
              <a:rPr lang="it-IT" smtClean="0"/>
              <a:t>presentazione documentazione ridef </a:t>
            </a:r>
            <a:endParaRPr lang="it-IT"/>
          </a:p>
        </p:txBody>
      </p:sp>
      <p:sp>
        <p:nvSpPr>
          <p:cNvPr id="4" name="Segnaposto numero diapositiva 3"/>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C2D5EBC-9FCA-4F60-B367-74E83A35CE31}" type="datetime1">
              <a:rPr lang="it-IT" smtClean="0"/>
              <a:pPr/>
              <a:t>10/01/2016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C19C81-2343-4EF6-B901-F0370767046D}" type="datetime1">
              <a:rPr lang="it-IT" smtClean="0"/>
              <a:pPr/>
              <a:t>10/01/2016</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22AE5-D3AE-43FF-86B4-13D491BFB890}" type="datetime1">
              <a:rPr lang="it-IT" smtClean="0"/>
              <a:pPr/>
              <a:t>10/01/2016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presentazione documentazione ridef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E436-0A24-4C4D-809A-7FD7BCE2440D}"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55776" y="2204864"/>
            <a:ext cx="4392488" cy="1584176"/>
          </a:xfrm>
        </p:spPr>
        <p:txBody>
          <a:bodyPr>
            <a:normAutofit fontScale="85000" lnSpcReduction="20000"/>
          </a:bodyPr>
          <a:lstStyle/>
          <a:p>
            <a:r>
              <a:rPr lang="it-IT" dirty="0" err="1" smtClean="0"/>
              <a:t>Regards</a:t>
            </a:r>
            <a:r>
              <a:rPr lang="it-IT" dirty="0" smtClean="0"/>
              <a:t> qui </a:t>
            </a:r>
            <a:r>
              <a:rPr lang="it-IT" dirty="0" err="1" smtClean="0"/>
              <a:t>changent</a:t>
            </a:r>
            <a:r>
              <a:rPr lang="it-IT" dirty="0" smtClean="0"/>
              <a:t> le monde</a:t>
            </a:r>
            <a:endParaRPr lang="it-IT" dirty="0" smtClean="0"/>
          </a:p>
          <a:p>
            <a:r>
              <a:rPr lang="it-IT" dirty="0" err="1" smtClean="0"/>
              <a:t>Vivre</a:t>
            </a:r>
            <a:r>
              <a:rPr lang="it-IT" dirty="0" smtClean="0"/>
              <a:t> ensemble </a:t>
            </a:r>
            <a:r>
              <a:rPr lang="it-IT" dirty="0" err="1" smtClean="0"/>
              <a:t>dans</a:t>
            </a:r>
            <a:r>
              <a:rPr lang="it-IT" dirty="0" smtClean="0"/>
              <a:t> </a:t>
            </a:r>
            <a:r>
              <a:rPr lang="it-IT" dirty="0" err="1" smtClean="0"/>
              <a:t>les</a:t>
            </a:r>
            <a:r>
              <a:rPr lang="it-IT" dirty="0" smtClean="0"/>
              <a:t> </a:t>
            </a:r>
            <a:r>
              <a:rPr lang="it-IT" dirty="0" err="1" smtClean="0"/>
              <a:t>villes</a:t>
            </a:r>
            <a:r>
              <a:rPr lang="it-IT" dirty="0" smtClean="0"/>
              <a:t> </a:t>
            </a:r>
            <a:r>
              <a:rPr lang="it-IT" dirty="0" err="1" smtClean="0"/>
              <a:t>des</a:t>
            </a:r>
            <a:r>
              <a:rPr lang="it-IT" dirty="0" smtClean="0"/>
              <a:t> </a:t>
            </a:r>
            <a:r>
              <a:rPr lang="it-IT" dirty="0" err="1" smtClean="0"/>
              <a:t>filles</a:t>
            </a:r>
            <a:r>
              <a:rPr lang="it-IT" dirty="0" smtClean="0"/>
              <a:t> et </a:t>
            </a:r>
            <a:r>
              <a:rPr lang="it-IT" dirty="0" err="1" smtClean="0"/>
              <a:t>des</a:t>
            </a:r>
            <a:r>
              <a:rPr lang="it-IT" dirty="0" smtClean="0"/>
              <a:t> </a:t>
            </a:r>
            <a:r>
              <a:rPr lang="it-IT" dirty="0" err="1" smtClean="0"/>
              <a:t>garçons</a:t>
            </a:r>
            <a:r>
              <a:rPr lang="it-IT" dirty="0" smtClean="0"/>
              <a:t> </a:t>
            </a:r>
            <a:endParaRPr lang="it-IT" dirty="0" smtClean="0"/>
          </a:p>
          <a:p>
            <a:endParaRPr lang="it-IT" dirty="0"/>
          </a:p>
        </p:txBody>
      </p:sp>
      <p:pic>
        <p:nvPicPr>
          <p:cNvPr id="11266" name="Picture 2" descr="http://www.ridefitalia.org/wp-content/images/header-frato.jpg"/>
          <p:cNvPicPr>
            <a:picLocks noChangeAspect="1" noChangeArrowheads="1"/>
          </p:cNvPicPr>
          <p:nvPr/>
        </p:nvPicPr>
        <p:blipFill>
          <a:blip r:embed="rId2" cstate="print"/>
          <a:srcRect/>
          <a:stretch>
            <a:fillRect/>
          </a:stretch>
        </p:blipFill>
        <p:spPr bwMode="auto">
          <a:xfrm>
            <a:off x="395536" y="116632"/>
            <a:ext cx="2143125" cy="2095501"/>
          </a:xfrm>
          <a:prstGeom prst="rect">
            <a:avLst/>
          </a:prstGeom>
          <a:noFill/>
        </p:spPr>
      </p:pic>
      <p:pic>
        <p:nvPicPr>
          <p:cNvPr id="11268" name="Picture 4" descr="XXX Ridef Italia"/>
          <p:cNvPicPr>
            <a:picLocks noChangeAspect="1" noChangeArrowheads="1"/>
          </p:cNvPicPr>
          <p:nvPr/>
        </p:nvPicPr>
        <p:blipFill>
          <a:blip r:embed="rId3" cstate="print"/>
          <a:srcRect/>
          <a:stretch>
            <a:fillRect/>
          </a:stretch>
        </p:blipFill>
        <p:spPr bwMode="auto">
          <a:xfrm>
            <a:off x="2771800" y="1268760"/>
            <a:ext cx="3676650" cy="781051"/>
          </a:xfrm>
          <a:prstGeom prst="rect">
            <a:avLst/>
          </a:prstGeom>
          <a:noFill/>
        </p:spPr>
      </p:pic>
      <p:pic>
        <p:nvPicPr>
          <p:cNvPr id="11270" name="Picture 6" descr="http://www.ridefitalia.org/wp-content/images/logo-fimem-colorato.png"/>
          <p:cNvPicPr>
            <a:picLocks noChangeAspect="1" noChangeArrowheads="1"/>
          </p:cNvPicPr>
          <p:nvPr/>
        </p:nvPicPr>
        <p:blipFill>
          <a:blip r:embed="rId4" cstate="print"/>
          <a:srcRect/>
          <a:stretch>
            <a:fillRect/>
          </a:stretch>
        </p:blipFill>
        <p:spPr bwMode="auto">
          <a:xfrm>
            <a:off x="6588224" y="332656"/>
            <a:ext cx="1905372" cy="1876503"/>
          </a:xfrm>
          <a:prstGeom prst="rect">
            <a:avLst/>
          </a:prstGeom>
          <a:noFill/>
        </p:spPr>
      </p:pic>
      <p:sp>
        <p:nvSpPr>
          <p:cNvPr id="11" name="Rettangolo 10"/>
          <p:cNvSpPr/>
          <p:nvPr/>
        </p:nvSpPr>
        <p:spPr>
          <a:xfrm>
            <a:off x="395536" y="5517232"/>
            <a:ext cx="3816424" cy="923330"/>
          </a:xfrm>
          <a:prstGeom prst="rect">
            <a:avLst/>
          </a:prstGeom>
        </p:spPr>
        <p:txBody>
          <a:bodyPr wrap="square">
            <a:spAutoFit/>
          </a:bodyPr>
          <a:lstStyle/>
          <a:p>
            <a:r>
              <a:rPr lang="it-IT" dirty="0" smtClean="0"/>
              <a:t>Centro Internazionale Loris </a:t>
            </a:r>
            <a:r>
              <a:rPr lang="it-IT" dirty="0" err="1" smtClean="0"/>
              <a:t>Malaguzzi</a:t>
            </a:r>
            <a:r>
              <a:rPr lang="it-IT" dirty="0" smtClean="0"/>
              <a:t> | Via </a:t>
            </a:r>
            <a:r>
              <a:rPr lang="it-IT" dirty="0" err="1" smtClean="0"/>
              <a:t>Bligny</a:t>
            </a:r>
            <a:r>
              <a:rPr lang="it-IT" dirty="0" smtClean="0"/>
              <a:t>, 1-A - 42100</a:t>
            </a:r>
          </a:p>
          <a:p>
            <a:r>
              <a:rPr lang="it-IT" dirty="0" smtClean="0"/>
              <a:t>Reggio nell'Emilia | 21-30 luglio 2014</a:t>
            </a:r>
            <a:endParaRPr lang="it-IT" dirty="0"/>
          </a:p>
        </p:txBody>
      </p:sp>
      <p:sp>
        <p:nvSpPr>
          <p:cNvPr id="14" name="CasellaDiTesto 13"/>
          <p:cNvSpPr txBox="1"/>
          <p:nvPr/>
        </p:nvSpPr>
        <p:spPr>
          <a:xfrm>
            <a:off x="1979712" y="4005064"/>
            <a:ext cx="6192688" cy="707886"/>
          </a:xfrm>
          <a:prstGeom prst="rect">
            <a:avLst/>
          </a:prstGeom>
          <a:noFill/>
        </p:spPr>
        <p:txBody>
          <a:bodyPr wrap="square" rtlCol="0">
            <a:spAutoFit/>
          </a:bodyPr>
          <a:lstStyle/>
          <a:p>
            <a:pPr algn="ctr"/>
            <a:r>
              <a:rPr lang="it-IT" sz="4000" dirty="0" smtClean="0"/>
              <a:t>DOCUMENTATION</a:t>
            </a:r>
            <a:endParaRPr lang="it-IT" sz="4000" dirty="0"/>
          </a:p>
        </p:txBody>
      </p:sp>
      <p:sp>
        <p:nvSpPr>
          <p:cNvPr id="8" name="Segnaposto numero diapositiva 7"/>
          <p:cNvSpPr>
            <a:spLocks noGrp="1"/>
          </p:cNvSpPr>
          <p:nvPr>
            <p:ph type="sldNum" sz="quarter" idx="12"/>
          </p:nvPr>
        </p:nvSpPr>
        <p:spPr/>
        <p:txBody>
          <a:bodyPr/>
          <a:lstStyle/>
          <a:p>
            <a:fld id="{170AE436-0A24-4C4D-809A-7FD7BCE2440D}" type="slidenum">
              <a:rPr lang="it-IT" smtClean="0"/>
              <a:pPr/>
              <a:t>1</a:t>
            </a:fld>
            <a:endParaRPr lang="it-IT"/>
          </a:p>
        </p:txBody>
      </p:sp>
      <p:sp>
        <p:nvSpPr>
          <p:cNvPr id="9" name="Segnaposto piè di pagina 8"/>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8219256" cy="5721499"/>
          </a:xfrm>
        </p:spPr>
        <p:txBody>
          <a:bodyPr/>
          <a:lstStyle/>
          <a:p>
            <a:r>
              <a:rPr lang="it-IT" dirty="0" smtClean="0"/>
              <a:t>LISTE DES ATELIERS COURTS ET QUELQUES RAPPORTS </a:t>
            </a:r>
            <a:endParaRPr lang="it-IT" dirty="0" smtClean="0"/>
          </a:p>
          <a:p>
            <a:r>
              <a:rPr lang="it-IT" dirty="0" smtClean="0"/>
              <a:t>PRESENTATION DU LIVRE SUR LES DROITS:</a:t>
            </a:r>
            <a:endParaRPr lang="it-IT" dirty="0" smtClean="0"/>
          </a:p>
          <a:p>
            <a:r>
              <a:rPr lang="it-IT" sz="2400" i="1" dirty="0" smtClean="0"/>
              <a:t>La </a:t>
            </a:r>
            <a:r>
              <a:rPr lang="it-IT" sz="2400" i="1" dirty="0" err="1" smtClean="0"/>
              <a:t>presentation</a:t>
            </a:r>
            <a:r>
              <a:rPr lang="it-IT" sz="2400" i="1" dirty="0" smtClean="0"/>
              <a:t> </a:t>
            </a:r>
            <a:r>
              <a:rPr lang="it-IT" sz="2400" i="1" dirty="0" err="1" smtClean="0"/>
              <a:t>du</a:t>
            </a:r>
            <a:r>
              <a:rPr lang="it-IT" sz="2400" i="1" dirty="0" smtClean="0"/>
              <a:t> </a:t>
            </a:r>
            <a:r>
              <a:rPr lang="it-IT" sz="2400" i="1" dirty="0" err="1" smtClean="0"/>
              <a:t>livre</a:t>
            </a:r>
            <a:r>
              <a:rPr lang="it-IT" sz="2400" i="1" dirty="0" smtClean="0"/>
              <a:t> ‘Ne </a:t>
            </a:r>
            <a:r>
              <a:rPr lang="it-IT" sz="2400" i="1" dirty="0" err="1" smtClean="0"/>
              <a:t>pas</a:t>
            </a:r>
            <a:r>
              <a:rPr lang="it-IT" sz="2400" i="1" dirty="0" smtClean="0"/>
              <a:t> se </a:t>
            </a:r>
            <a:r>
              <a:rPr lang="it-IT" sz="2400" i="1" dirty="0" err="1" smtClean="0"/>
              <a:t>taire</a:t>
            </a:r>
            <a:r>
              <a:rPr lang="it-IT" sz="2400" i="1" dirty="0" smtClean="0"/>
              <a:t>’  et </a:t>
            </a:r>
            <a:r>
              <a:rPr lang="it-IT" sz="2400" i="1" dirty="0" smtClean="0"/>
              <a:t>la </a:t>
            </a:r>
            <a:r>
              <a:rPr lang="it-IT" sz="2400" i="1" dirty="0" err="1" smtClean="0"/>
              <a:t>distribution</a:t>
            </a:r>
            <a:r>
              <a:rPr lang="it-IT" sz="2400" i="1" dirty="0" smtClean="0"/>
              <a:t> </a:t>
            </a:r>
            <a:r>
              <a:rPr lang="it-IT" sz="2400" i="1" dirty="0"/>
              <a:t>à</a:t>
            </a:r>
            <a:r>
              <a:rPr lang="it-IT" sz="2400" i="1" dirty="0" smtClean="0"/>
              <a:t> </a:t>
            </a:r>
            <a:r>
              <a:rPr lang="it-IT" sz="2400" i="1" dirty="0" err="1" smtClean="0"/>
              <a:t>touts</a:t>
            </a:r>
            <a:r>
              <a:rPr lang="it-IT" sz="2400" i="1" dirty="0" smtClean="0"/>
              <a:t> </a:t>
            </a:r>
            <a:r>
              <a:rPr lang="it-IT" sz="2400" i="1" dirty="0" err="1" smtClean="0"/>
              <a:t>les</a:t>
            </a:r>
            <a:r>
              <a:rPr lang="it-IT" sz="2400" i="1" dirty="0" smtClean="0"/>
              <a:t>  </a:t>
            </a:r>
            <a:r>
              <a:rPr lang="it-IT" sz="2400" i="1" dirty="0" err="1" smtClean="0"/>
              <a:t>participants</a:t>
            </a:r>
            <a:r>
              <a:rPr lang="it-IT" sz="2400" i="1" dirty="0" smtClean="0"/>
              <a:t> </a:t>
            </a:r>
            <a:r>
              <a:rPr lang="it-IT" sz="2400" i="1" dirty="0" err="1" smtClean="0"/>
              <a:t>ont</a:t>
            </a:r>
            <a:r>
              <a:rPr lang="it-IT" sz="2400" i="1" dirty="0" smtClean="0"/>
              <a:t> </a:t>
            </a:r>
            <a:r>
              <a:rPr lang="it-IT" sz="2400" i="1" dirty="0" err="1" smtClean="0"/>
              <a:t>été</a:t>
            </a:r>
            <a:r>
              <a:rPr lang="it-IT" sz="2400" i="1" dirty="0" smtClean="0"/>
              <a:t> </a:t>
            </a:r>
            <a:r>
              <a:rPr lang="it-IT" sz="2400" i="1" dirty="0" err="1" smtClean="0"/>
              <a:t>des</a:t>
            </a:r>
            <a:r>
              <a:rPr lang="it-IT" sz="2400" i="1" dirty="0" smtClean="0"/>
              <a:t> </a:t>
            </a:r>
            <a:r>
              <a:rPr lang="it-IT" sz="2400" i="1" dirty="0" err="1" smtClean="0"/>
              <a:t>moments</a:t>
            </a:r>
            <a:r>
              <a:rPr lang="it-IT" sz="2400" i="1" dirty="0" smtClean="0"/>
              <a:t> </a:t>
            </a:r>
            <a:r>
              <a:rPr lang="it-IT" sz="2400" i="1" dirty="0" err="1" smtClean="0"/>
              <a:t>vraiment</a:t>
            </a:r>
            <a:r>
              <a:rPr lang="it-IT" sz="2400" i="1" dirty="0" smtClean="0"/>
              <a:t>  </a:t>
            </a:r>
            <a:r>
              <a:rPr lang="it-IT" sz="2400" i="1" dirty="0" err="1" smtClean="0"/>
              <a:t>spéciaux</a:t>
            </a:r>
            <a:r>
              <a:rPr lang="it-IT" sz="2400" i="1" dirty="0" smtClean="0"/>
              <a:t> et </a:t>
            </a:r>
            <a:r>
              <a:rPr lang="it-IT" sz="2400" i="1" dirty="0" err="1" smtClean="0"/>
              <a:t>significatifs</a:t>
            </a:r>
            <a:r>
              <a:rPr lang="it-IT" sz="2400" i="1" dirty="0" smtClean="0"/>
              <a:t> </a:t>
            </a:r>
            <a:r>
              <a:rPr lang="it-IT" sz="2400" i="1" dirty="0" smtClean="0"/>
              <a:t>de </a:t>
            </a:r>
            <a:r>
              <a:rPr lang="it-IT" sz="2400" i="1" dirty="0" err="1" smtClean="0"/>
              <a:t>cett</a:t>
            </a:r>
            <a:r>
              <a:rPr lang="it-IT" sz="2400" i="1" dirty="0" err="1"/>
              <a:t>e</a:t>
            </a:r>
            <a:r>
              <a:rPr lang="it-IT" sz="2400" i="1" dirty="0" smtClean="0"/>
              <a:t> </a:t>
            </a:r>
            <a:r>
              <a:rPr lang="it-IT" sz="2400" i="1" dirty="0" smtClean="0"/>
              <a:t>RIDEF </a:t>
            </a:r>
            <a:r>
              <a:rPr lang="it-IT" i="1" dirty="0" smtClean="0"/>
              <a:t>.</a:t>
            </a:r>
            <a:endParaRPr lang="it-IT" i="1" dirty="0"/>
          </a:p>
        </p:txBody>
      </p:sp>
      <p:pic>
        <p:nvPicPr>
          <p:cNvPr id="4098" name="Picture 2" descr="C:\Users\Leo\Desktop\rideffoto\2014_07_23-_Luisanna_Ardu.jpg"/>
          <p:cNvPicPr>
            <a:picLocks noChangeAspect="1" noChangeArrowheads="1"/>
          </p:cNvPicPr>
          <p:nvPr/>
        </p:nvPicPr>
        <p:blipFill>
          <a:blip r:embed="rId2" cstate="print"/>
          <a:srcRect/>
          <a:stretch>
            <a:fillRect/>
          </a:stretch>
        </p:blipFill>
        <p:spPr bwMode="auto">
          <a:xfrm>
            <a:off x="5508104" y="3501008"/>
            <a:ext cx="1981107" cy="2641476"/>
          </a:xfrm>
          <a:prstGeom prst="rect">
            <a:avLst/>
          </a:prstGeom>
          <a:noFill/>
        </p:spPr>
      </p:pic>
      <p:pic>
        <p:nvPicPr>
          <p:cNvPr id="4099" name="Picture 3" descr="C:\Users\Leo\Desktop\rideffoto\2014_07_29-_Francesca_Lepori_1.jpg"/>
          <p:cNvPicPr>
            <a:picLocks noChangeAspect="1" noChangeArrowheads="1"/>
          </p:cNvPicPr>
          <p:nvPr/>
        </p:nvPicPr>
        <p:blipFill>
          <a:blip r:embed="rId3" cstate="print"/>
          <a:srcRect/>
          <a:stretch>
            <a:fillRect/>
          </a:stretch>
        </p:blipFill>
        <p:spPr bwMode="auto">
          <a:xfrm>
            <a:off x="971600" y="3573016"/>
            <a:ext cx="3305944" cy="2479458"/>
          </a:xfrm>
          <a:prstGeom prst="rect">
            <a:avLst/>
          </a:prstGeom>
          <a:noFill/>
        </p:spPr>
      </p:pic>
      <p:pic>
        <p:nvPicPr>
          <p:cNvPr id="5" name="Picture 6" descr="http://www.ridefitalia.org/wp-content/images/logo-fimem-colorato.png"/>
          <p:cNvPicPr>
            <a:picLocks noChangeAspect="1" noChangeArrowheads="1"/>
          </p:cNvPicPr>
          <p:nvPr/>
        </p:nvPicPr>
        <p:blipFill>
          <a:blip r:embed="rId4" cstate="print"/>
          <a:srcRect/>
          <a:stretch>
            <a:fillRect/>
          </a:stretch>
        </p:blipFill>
        <p:spPr bwMode="auto">
          <a:xfrm>
            <a:off x="8028384" y="260648"/>
            <a:ext cx="936104" cy="921920"/>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10</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548680"/>
            <a:ext cx="8435280" cy="5577483"/>
          </a:xfrm>
        </p:spPr>
        <p:txBody>
          <a:bodyPr>
            <a:normAutofit/>
          </a:bodyPr>
          <a:lstStyle/>
          <a:p>
            <a:r>
              <a:rPr lang="it-IT" dirty="0" smtClean="0"/>
              <a:t>TABLES  RONDES</a:t>
            </a:r>
            <a:endParaRPr lang="it-IT" dirty="0" smtClean="0"/>
          </a:p>
          <a:p>
            <a:endParaRPr lang="it-IT" sz="1400" i="1" dirty="0"/>
          </a:p>
          <a:p>
            <a:r>
              <a:rPr lang="fr-FR" sz="2800" i="1" dirty="0"/>
              <a:t>"Les tables rondes étaient </a:t>
            </a:r>
            <a:r>
              <a:rPr lang="fr-FR" sz="2800" i="1" dirty="0" smtClean="0"/>
              <a:t>des </a:t>
            </a:r>
            <a:r>
              <a:rPr lang="fr-FR" sz="2800" i="1" dirty="0"/>
              <a:t>autres lieux de réflexion </a:t>
            </a:r>
            <a:r>
              <a:rPr lang="fr-FR" sz="2800" i="1" dirty="0" smtClean="0"/>
              <a:t>sur des </a:t>
            </a:r>
            <a:r>
              <a:rPr lang="fr-FR" sz="2800" i="1" dirty="0"/>
              <a:t>thèmes de haute qualité, mais aussi des possibilités de partage pour ceux qui ont apporté </a:t>
            </a:r>
            <a:r>
              <a:rPr lang="fr-FR" sz="2800" i="1" dirty="0" smtClean="0"/>
              <a:t>des expériences importantes. </a:t>
            </a:r>
            <a:r>
              <a:rPr lang="fr-FR" sz="2800" i="1" dirty="0"/>
              <a:t>En particulier, </a:t>
            </a:r>
            <a:r>
              <a:rPr lang="fr-FR" sz="2800" i="1" dirty="0" smtClean="0"/>
              <a:t>la journée </a:t>
            </a:r>
            <a:r>
              <a:rPr lang="fr-FR" sz="2800" i="1" dirty="0"/>
              <a:t>forum </a:t>
            </a:r>
            <a:r>
              <a:rPr lang="fr-FR" sz="2800" i="1" dirty="0" smtClean="0"/>
              <a:t>a </a:t>
            </a:r>
            <a:r>
              <a:rPr lang="fr-FR" sz="2800" i="1" dirty="0"/>
              <a:t>été, à mon humble avis, un grand succès.  </a:t>
            </a:r>
            <a:r>
              <a:rPr lang="fr-FR" sz="2800" i="1" dirty="0" smtClean="0"/>
              <a:t>A </a:t>
            </a:r>
            <a:r>
              <a:rPr lang="fr-FR" sz="2800" i="1" dirty="0"/>
              <a:t> </a:t>
            </a:r>
            <a:r>
              <a:rPr lang="fr-FR" sz="2800" i="1" dirty="0" smtClean="0"/>
              <a:t>propos  des </a:t>
            </a:r>
            <a:r>
              <a:rPr lang="fr-FR" sz="2800" i="1" dirty="0"/>
              <a:t>communications dans les groupes de langue, je peux dire qu'ils étaient d'intenses moments de dialogue et de liberté d'expression. "A. Mengue</a:t>
            </a:r>
            <a:endParaRPr lang="it-IT" sz="2800" i="1"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lstStyle/>
          <a:p>
            <a:r>
              <a:rPr lang="it-IT" dirty="0" smtClean="0"/>
              <a:t>SOIREE MARIO  </a:t>
            </a:r>
            <a:r>
              <a:rPr lang="it-IT" dirty="0" smtClean="0"/>
              <a:t>LODI ( </a:t>
            </a:r>
            <a:r>
              <a:rPr lang="it-IT" dirty="0" err="1" smtClean="0"/>
              <a:t>avec</a:t>
            </a:r>
            <a:r>
              <a:rPr lang="it-IT" dirty="0" smtClean="0"/>
              <a:t> </a:t>
            </a:r>
            <a:r>
              <a:rPr lang="it-IT" dirty="0" err="1" smtClean="0"/>
              <a:t>les</a:t>
            </a:r>
            <a:r>
              <a:rPr lang="it-IT" dirty="0" smtClean="0"/>
              <a:t> </a:t>
            </a:r>
            <a:r>
              <a:rPr lang="it-IT" dirty="0" err="1" smtClean="0"/>
              <a:t>intervention</a:t>
            </a:r>
            <a:r>
              <a:rPr lang="it-IT" dirty="0" err="1" smtClean="0"/>
              <a:t>s</a:t>
            </a:r>
            <a:r>
              <a:rPr lang="it-IT" dirty="0" smtClean="0"/>
              <a:t> de </a:t>
            </a:r>
            <a:r>
              <a:rPr lang="it-IT" dirty="0" smtClean="0"/>
              <a:t> </a:t>
            </a:r>
            <a:r>
              <a:rPr lang="it-IT" dirty="0" err="1" smtClean="0"/>
              <a:t>Frnacesco</a:t>
            </a:r>
            <a:r>
              <a:rPr lang="it-IT" dirty="0" smtClean="0"/>
              <a:t> </a:t>
            </a:r>
            <a:r>
              <a:rPr lang="it-IT" dirty="0" smtClean="0"/>
              <a:t>Tonucci, Fiorenzo Alfieri et d’</a:t>
            </a:r>
            <a:r>
              <a:rPr lang="it-IT" dirty="0" err="1" smtClean="0"/>
              <a:t>autres</a:t>
            </a:r>
            <a:r>
              <a:rPr lang="it-IT" dirty="0" smtClean="0"/>
              <a:t>) </a:t>
            </a:r>
            <a:r>
              <a:rPr lang="it-IT" dirty="0" smtClean="0"/>
              <a:t>– </a:t>
            </a:r>
          </a:p>
          <a:p>
            <a:r>
              <a:rPr lang="it-IT" dirty="0" smtClean="0"/>
              <a:t>SOIREES </a:t>
            </a:r>
            <a:endParaRPr lang="it-IT" dirty="0" smtClean="0"/>
          </a:p>
          <a:p>
            <a:pPr>
              <a:buNone/>
            </a:pPr>
            <a:endParaRPr lang="it-IT" dirty="0"/>
          </a:p>
        </p:txBody>
      </p:sp>
      <p:pic>
        <p:nvPicPr>
          <p:cNvPr id="6150" name="Picture 6" descr="C:\Users\Leo\Desktop\rideffoto\2014_07_06-_21.39.22.jpg"/>
          <p:cNvPicPr>
            <a:picLocks noChangeAspect="1" noChangeArrowheads="1"/>
          </p:cNvPicPr>
          <p:nvPr/>
        </p:nvPicPr>
        <p:blipFill>
          <a:blip r:embed="rId2" cstate="print"/>
          <a:srcRect/>
          <a:stretch>
            <a:fillRect/>
          </a:stretch>
        </p:blipFill>
        <p:spPr bwMode="auto">
          <a:xfrm>
            <a:off x="4499992" y="3057838"/>
            <a:ext cx="3161928" cy="2371446"/>
          </a:xfrm>
          <a:prstGeom prst="rect">
            <a:avLst/>
          </a:prstGeom>
          <a:noFill/>
        </p:spPr>
      </p:pic>
      <p:pic>
        <p:nvPicPr>
          <p:cNvPr id="6151" name="Picture 7" descr="C:\Users\Leo\Desktop\rideffoto\2014_07_06-_22.36.21.jpg"/>
          <p:cNvPicPr>
            <a:picLocks noChangeAspect="1" noChangeArrowheads="1"/>
          </p:cNvPicPr>
          <p:nvPr/>
        </p:nvPicPr>
        <p:blipFill>
          <a:blip r:embed="rId3" cstate="print"/>
          <a:srcRect/>
          <a:stretch>
            <a:fillRect/>
          </a:stretch>
        </p:blipFill>
        <p:spPr bwMode="auto">
          <a:xfrm>
            <a:off x="615033" y="3140968"/>
            <a:ext cx="3072342" cy="2304256"/>
          </a:xfrm>
          <a:prstGeom prst="rect">
            <a:avLst/>
          </a:prstGeom>
          <a:noFill/>
        </p:spPr>
      </p:pic>
      <p:pic>
        <p:nvPicPr>
          <p:cNvPr id="5" name="Picture 6" descr="http://www.ridefitalia.org/wp-content/images/logo-fimem-colorato.png"/>
          <p:cNvPicPr>
            <a:picLocks noChangeAspect="1" noChangeArrowheads="1"/>
          </p:cNvPicPr>
          <p:nvPr/>
        </p:nvPicPr>
        <p:blipFill>
          <a:blip r:embed="rId4" cstate="print"/>
          <a:srcRect/>
          <a:stretch>
            <a:fillRect/>
          </a:stretch>
        </p:blipFill>
        <p:spPr bwMode="auto">
          <a:xfrm>
            <a:off x="8028384" y="260648"/>
            <a:ext cx="681236" cy="670914"/>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12</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404664"/>
            <a:ext cx="8147248" cy="5721499"/>
          </a:xfrm>
        </p:spPr>
        <p:txBody>
          <a:bodyPr/>
          <a:lstStyle/>
          <a:p>
            <a:r>
              <a:rPr lang="it-IT" dirty="0" smtClean="0"/>
              <a:t>EXPOSITIONS </a:t>
            </a:r>
            <a:endParaRPr lang="it-IT" dirty="0" smtClean="0"/>
          </a:p>
          <a:p>
            <a:r>
              <a:rPr lang="it-IT" dirty="0" smtClean="0"/>
              <a:t>COMPTE-RENDU SOCIAL </a:t>
            </a:r>
            <a:r>
              <a:rPr lang="it-IT" dirty="0" smtClean="0"/>
              <a:t> </a:t>
            </a:r>
            <a:endParaRPr lang="it-IT" dirty="0" smtClean="0"/>
          </a:p>
          <a:p>
            <a:r>
              <a:rPr lang="it-IT" dirty="0" smtClean="0"/>
              <a:t>PRE/POST  RIDEF</a:t>
            </a:r>
          </a:p>
          <a:p>
            <a:r>
              <a:rPr lang="it-IT" dirty="0" smtClean="0"/>
              <a:t>REMERCIEMENTS </a:t>
            </a:r>
            <a:endParaRPr lang="it-IT" dirty="0" smtClean="0"/>
          </a:p>
          <a:p>
            <a:pPr>
              <a:buNone/>
            </a:pPr>
            <a:endParaRPr lang="it-IT" dirty="0"/>
          </a:p>
        </p:txBody>
      </p:sp>
      <p:pic>
        <p:nvPicPr>
          <p:cNvPr id="7170" name="Picture 2" descr="C:\Users\Leo\Desktop\rideffoto\ridef__reggio_emilia_2014_227.jpg"/>
          <p:cNvPicPr>
            <a:picLocks noChangeAspect="1" noChangeArrowheads="1"/>
          </p:cNvPicPr>
          <p:nvPr/>
        </p:nvPicPr>
        <p:blipFill>
          <a:blip r:embed="rId2" cstate="print"/>
          <a:srcRect/>
          <a:stretch>
            <a:fillRect/>
          </a:stretch>
        </p:blipFill>
        <p:spPr bwMode="auto">
          <a:xfrm>
            <a:off x="5508104" y="4221088"/>
            <a:ext cx="2579573" cy="1660600"/>
          </a:xfrm>
          <a:prstGeom prst="rect">
            <a:avLst/>
          </a:prstGeom>
          <a:noFill/>
        </p:spPr>
      </p:pic>
      <p:pic>
        <p:nvPicPr>
          <p:cNvPr id="7171" name="Picture 3" descr="C:\Users\Leo\Desktop\rideffoto\ridef__reggio_emilia_2014_228.jpg"/>
          <p:cNvPicPr>
            <a:picLocks noChangeAspect="1" noChangeArrowheads="1"/>
          </p:cNvPicPr>
          <p:nvPr/>
        </p:nvPicPr>
        <p:blipFill>
          <a:blip r:embed="rId3" cstate="print"/>
          <a:srcRect/>
          <a:stretch>
            <a:fillRect/>
          </a:stretch>
        </p:blipFill>
        <p:spPr bwMode="auto">
          <a:xfrm>
            <a:off x="5940152" y="764704"/>
            <a:ext cx="2059289" cy="2590301"/>
          </a:xfrm>
          <a:prstGeom prst="rect">
            <a:avLst/>
          </a:prstGeom>
          <a:noFill/>
        </p:spPr>
      </p:pic>
      <p:pic>
        <p:nvPicPr>
          <p:cNvPr id="7172" name="Picture 4" descr="C:\Users\Leo\Desktop\rideffoto\ridef__reggio_emilia_2014_233.jpg"/>
          <p:cNvPicPr>
            <a:picLocks noChangeAspect="1" noChangeArrowheads="1"/>
          </p:cNvPicPr>
          <p:nvPr/>
        </p:nvPicPr>
        <p:blipFill>
          <a:blip r:embed="rId4" cstate="print"/>
          <a:srcRect/>
          <a:stretch>
            <a:fillRect/>
          </a:stretch>
        </p:blipFill>
        <p:spPr bwMode="auto">
          <a:xfrm>
            <a:off x="971600" y="3068960"/>
            <a:ext cx="3698360" cy="2385442"/>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13</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pic>
        <p:nvPicPr>
          <p:cNvPr id="8" name="Picture 6" descr="http://www.ridefitalia.org/wp-content/images/logo-fimem-colorato.png"/>
          <p:cNvPicPr>
            <a:picLocks noChangeAspect="1" noChangeArrowheads="1"/>
          </p:cNvPicPr>
          <p:nvPr/>
        </p:nvPicPr>
        <p:blipFill>
          <a:blip r:embed="rId5" cstate="print"/>
          <a:srcRect/>
          <a:stretch>
            <a:fillRect/>
          </a:stretch>
        </p:blipFill>
        <p:spPr bwMode="auto">
          <a:xfrm>
            <a:off x="8207896" y="116632"/>
            <a:ext cx="936104" cy="9219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88640"/>
            <a:ext cx="8229600" cy="5865515"/>
          </a:xfrm>
        </p:spPr>
        <p:txBody>
          <a:bodyPr>
            <a:normAutofit/>
          </a:bodyPr>
          <a:lstStyle/>
          <a:p>
            <a:pPr>
              <a:buNone/>
            </a:pPr>
            <a:r>
              <a:rPr lang="fr-FR" sz="2000" i="1" dirty="0"/>
              <a:t>EVALUATION </a:t>
            </a:r>
          </a:p>
          <a:p>
            <a:pPr>
              <a:buNone/>
            </a:pPr>
            <a:r>
              <a:rPr lang="fr-FR" sz="2000" i="1" dirty="0"/>
              <a:t>Les lectures des questionnaires et des graphiques </a:t>
            </a:r>
            <a:r>
              <a:rPr lang="fr-FR" sz="2000" i="1" dirty="0" err="1"/>
              <a:t>reprèsentent</a:t>
            </a:r>
            <a:r>
              <a:rPr lang="fr-FR" sz="2000" i="1" dirty="0"/>
              <a:t> les résultats issus </a:t>
            </a:r>
          </a:p>
          <a:p>
            <a:pPr>
              <a:buNone/>
            </a:pPr>
            <a:r>
              <a:rPr lang="fr-FR" sz="2000" i="1" dirty="0"/>
              <a:t>Points principaux (</a:t>
            </a:r>
            <a:r>
              <a:rPr lang="fr-FR" sz="2000" i="1" dirty="0" err="1"/>
              <a:t>considerations</a:t>
            </a:r>
            <a:r>
              <a:rPr lang="fr-FR" sz="2000" i="1" dirty="0"/>
              <a:t>  et suggestions en plusieurs langues )</a:t>
            </a:r>
          </a:p>
          <a:p>
            <a:pPr>
              <a:buNone/>
            </a:pPr>
            <a:endParaRPr lang="fr-FR" sz="2000" i="1" dirty="0"/>
          </a:p>
          <a:p>
            <a:pPr>
              <a:buNone/>
            </a:pPr>
            <a:r>
              <a:rPr lang="fr-FR" sz="2000" i="1" dirty="0"/>
              <a:t>Les sorties sur le territoire ont montré le plus grand nombre de commentaires extrêmement positifs, des résultats significatifs ont  montré  également l'importance du sujet choisi  et la cohérence des activités éducatives.  LE </a:t>
            </a:r>
            <a:r>
              <a:rPr lang="fr-FR" sz="2000" i="1" dirty="0" err="1"/>
              <a:t>THèME</a:t>
            </a:r>
            <a:r>
              <a:rPr lang="fr-FR" sz="2000" i="1" dirty="0"/>
              <a:t>  qui a été la toile de fond pour relier l'ensemble des activités de  l'événement était </a:t>
            </a:r>
            <a:r>
              <a:rPr lang="fr-FR" sz="2000" i="1" dirty="0" err="1"/>
              <a:t>toujoirs</a:t>
            </a:r>
            <a:r>
              <a:rPr lang="fr-FR" sz="2000" i="1" dirty="0"/>
              <a:t> présent : dans  les  ateliers  longs, les tables rondes, dans les assemblées et aussi  à d'autres moments informels  pas signalés par les programmes officiellement.</a:t>
            </a:r>
          </a:p>
          <a:p>
            <a:pPr>
              <a:buNone/>
            </a:pPr>
            <a:endParaRPr lang="it-IT" sz="1400" dirty="0" smtClean="0"/>
          </a:p>
        </p:txBody>
      </p:sp>
      <p:pic>
        <p:nvPicPr>
          <p:cNvPr id="5" name="Picture 6" descr="http://www.ridefitalia.org/wp-content/images/logo-fimem-colorato.png"/>
          <p:cNvPicPr>
            <a:picLocks noChangeAspect="1" noChangeArrowheads="1"/>
          </p:cNvPicPr>
          <p:nvPr/>
        </p:nvPicPr>
        <p:blipFill>
          <a:blip r:embed="rId2" cstate="print"/>
          <a:srcRect/>
          <a:stretch>
            <a:fillRect/>
          </a:stretch>
        </p:blipFill>
        <p:spPr bwMode="auto">
          <a:xfrm>
            <a:off x="8028384" y="332655"/>
            <a:ext cx="864096" cy="851003"/>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14</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smtClean="0"/>
              <a:t>NOUS REMERCIONS TOUT LE MONDE: </a:t>
            </a:r>
            <a:r>
              <a:rPr lang="fr-FR" sz="2000" dirty="0"/>
              <a:t>INTERVENANTS - </a:t>
            </a:r>
            <a:r>
              <a:rPr lang="fr-FR" sz="2000" dirty="0" smtClean="0"/>
              <a:t>PHOTOGRAHES </a:t>
            </a:r>
            <a:r>
              <a:rPr lang="fr-FR" sz="2000" dirty="0"/>
              <a:t>- </a:t>
            </a:r>
            <a:r>
              <a:rPr lang="fr-FR" sz="2000" dirty="0" smtClean="0"/>
              <a:t>TRADUCTEURS </a:t>
            </a:r>
            <a:r>
              <a:rPr lang="fr-FR" sz="2000" dirty="0"/>
              <a:t>- Autres qui ont contribué par leur travail à donner une forme </a:t>
            </a:r>
            <a:r>
              <a:rPr lang="fr-FR" sz="2000" dirty="0" smtClean="0"/>
              <a:t>et un contenu à  </a:t>
            </a:r>
            <a:r>
              <a:rPr lang="fr-FR" sz="2000" dirty="0"/>
              <a:t>LA DOCUMENTATION DE </a:t>
            </a:r>
            <a:r>
              <a:rPr lang="fr-FR" sz="2000" dirty="0" smtClean="0"/>
              <a:t>CETTE  </a:t>
            </a:r>
            <a:r>
              <a:rPr lang="fr-FR" sz="2000" dirty="0"/>
              <a:t>RIDEF</a:t>
            </a:r>
            <a:endParaRPr lang="it-IT" sz="2000" dirty="0"/>
          </a:p>
        </p:txBody>
      </p:sp>
      <p:pic>
        <p:nvPicPr>
          <p:cNvPr id="8194" name="Picture 2" descr="C:\Users\Leo\Desktop\rideffoto\2014_07_28-_Domenico_Canciani.jpg"/>
          <p:cNvPicPr>
            <a:picLocks noChangeAspect="1" noChangeArrowheads="1"/>
          </p:cNvPicPr>
          <p:nvPr/>
        </p:nvPicPr>
        <p:blipFill>
          <a:blip r:embed="rId2" cstate="print"/>
          <a:srcRect/>
          <a:stretch>
            <a:fillRect/>
          </a:stretch>
        </p:blipFill>
        <p:spPr bwMode="auto">
          <a:xfrm>
            <a:off x="755576" y="2636912"/>
            <a:ext cx="7620000" cy="4095750"/>
          </a:xfrm>
          <a:prstGeom prst="rect">
            <a:avLst/>
          </a:prstGeom>
          <a:noFill/>
        </p:spPr>
      </p:pic>
      <p:pic>
        <p:nvPicPr>
          <p:cNvPr id="4" name="Picture 6" descr="http://www.ridefitalia.org/wp-content/images/logo-fimem-colorato.png"/>
          <p:cNvPicPr>
            <a:picLocks noChangeAspect="1" noChangeArrowheads="1"/>
          </p:cNvPicPr>
          <p:nvPr/>
        </p:nvPicPr>
        <p:blipFill>
          <a:blip r:embed="rId3" cstate="print"/>
          <a:srcRect/>
          <a:stretch>
            <a:fillRect/>
          </a:stretch>
        </p:blipFill>
        <p:spPr bwMode="auto">
          <a:xfrm>
            <a:off x="8316416" y="188640"/>
            <a:ext cx="681236" cy="670914"/>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15</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0"/>
            <a:ext cx="8219256" cy="5577483"/>
          </a:xfrm>
        </p:spPr>
        <p:txBody>
          <a:bodyPr>
            <a:normAutofit fontScale="25000" lnSpcReduction="20000"/>
          </a:bodyPr>
          <a:lstStyle/>
          <a:p>
            <a:endParaRPr lang="it-IT" i="1" dirty="0" smtClean="0"/>
          </a:p>
          <a:p>
            <a:endParaRPr lang="fr-FR" i="1" dirty="0"/>
          </a:p>
          <a:p>
            <a:endParaRPr lang="fr-FR" i="1" dirty="0"/>
          </a:p>
          <a:p>
            <a:endParaRPr lang="fr-FR" i="1" dirty="0"/>
          </a:p>
          <a:p>
            <a:pPr marL="0" indent="0">
              <a:buNone/>
            </a:pPr>
            <a:r>
              <a:rPr lang="fr-FR" sz="14400" i="1" dirty="0" smtClean="0"/>
              <a:t>"</a:t>
            </a:r>
            <a:r>
              <a:rPr lang="fr-FR" sz="14400" i="1" dirty="0"/>
              <a:t>Nous devons prendre en compte l'opinion des enfants parce qu'ils paient le prix </a:t>
            </a:r>
            <a:r>
              <a:rPr lang="fr-FR" sz="14400" i="1" dirty="0" smtClean="0"/>
              <a:t>le plus fort</a:t>
            </a:r>
            <a:r>
              <a:rPr lang="fr-FR" sz="14400" i="1" dirty="0"/>
              <a:t>. La ville, telle qu'elle a évolué au cours des dernières décennies, a  </a:t>
            </a:r>
            <a:r>
              <a:rPr lang="fr-FR" sz="14400" i="1" dirty="0" smtClean="0"/>
              <a:t>répondu presque </a:t>
            </a:r>
            <a:r>
              <a:rPr lang="fr-FR" sz="14400" i="1" dirty="0"/>
              <a:t>exclusivement aux besoins des citoyens forts et politiquement plus influents et de voitures, </a:t>
            </a:r>
            <a:r>
              <a:rPr lang="fr-FR" sz="14400" i="1" dirty="0" smtClean="0"/>
              <a:t> </a:t>
            </a:r>
            <a:r>
              <a:rPr lang="fr-FR" sz="14400" i="1" dirty="0"/>
              <a:t>leur jouet favori. </a:t>
            </a:r>
            <a:r>
              <a:rPr lang="fr-FR" sz="14400" i="1" dirty="0" smtClean="0"/>
              <a:t>Elle a oublié </a:t>
            </a:r>
            <a:r>
              <a:rPr lang="fr-FR" sz="14400" i="1" dirty="0"/>
              <a:t>et  </a:t>
            </a:r>
            <a:r>
              <a:rPr lang="fr-FR" sz="14400" i="1" dirty="0" smtClean="0"/>
              <a:t>en effet exclus </a:t>
            </a:r>
            <a:r>
              <a:rPr lang="fr-FR" sz="14400" i="1" dirty="0"/>
              <a:t>les citoyens les plus vulnérables et premier d'entre eux </a:t>
            </a:r>
            <a:r>
              <a:rPr lang="fr-FR" sz="14400" i="1" dirty="0" smtClean="0"/>
              <a:t>les </a:t>
            </a:r>
            <a:r>
              <a:rPr lang="fr-FR" sz="14400" i="1" dirty="0"/>
              <a:t>enfants</a:t>
            </a:r>
            <a:r>
              <a:rPr lang="fr-FR" sz="14400" i="1" dirty="0" smtClean="0"/>
              <a:t>.</a:t>
            </a:r>
          </a:p>
          <a:p>
            <a:pPr marL="0" indent="0">
              <a:buNone/>
            </a:pPr>
            <a:endParaRPr lang="fr-FR" sz="9600" i="1" dirty="0"/>
          </a:p>
          <a:p>
            <a:pPr marL="0" indent="0">
              <a:buNone/>
            </a:pPr>
            <a:r>
              <a:rPr lang="fr-FR" sz="9600" i="1" dirty="0" smtClean="0"/>
              <a:t>Francesco </a:t>
            </a:r>
            <a:r>
              <a:rPr lang="fr-FR" sz="9600" i="1" dirty="0" err="1" smtClean="0"/>
              <a:t>Tonucci</a:t>
            </a:r>
            <a:r>
              <a:rPr lang="fr-FR" sz="9600" i="1" dirty="0" smtClean="0"/>
              <a:t> </a:t>
            </a:r>
            <a:endParaRPr lang="it-IT" sz="9600" i="1" dirty="0"/>
          </a:p>
          <a:p>
            <a:endParaRPr lang="it-IT" sz="9600" i="1" dirty="0"/>
          </a:p>
          <a:p>
            <a:endParaRPr lang="it-IT" sz="9600" i="1" dirty="0"/>
          </a:p>
          <a:p>
            <a:endParaRPr lang="it-IT" sz="9600" i="1" dirty="0"/>
          </a:p>
          <a:p>
            <a:pPr marL="0" indent="0">
              <a:buNone/>
            </a:pPr>
            <a:endParaRPr lang="it-IT" sz="9600" dirty="0"/>
          </a:p>
          <a:p>
            <a:endParaRPr lang="fr-FR" i="1" dirty="0"/>
          </a:p>
          <a:p>
            <a:endParaRPr lang="fr-FR" i="1" dirty="0"/>
          </a:p>
          <a:p>
            <a:endParaRPr lang="fr-FR" i="1" dirty="0"/>
          </a:p>
          <a:p>
            <a:endParaRPr lang="fr-FR" i="1" dirty="0"/>
          </a:p>
          <a:p>
            <a:endParaRPr lang="fr-FR" i="1"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2</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3</a:t>
            </a:fld>
            <a:endParaRPr lang="it-IT"/>
          </a:p>
        </p:txBody>
      </p:sp>
      <p:pic>
        <p:nvPicPr>
          <p:cNvPr id="1026" name="Picture 2" descr="C:\Users\Leo\AppData\Local\Microsoft\Windows\Temporary Internet Files\Content.Outlook\OA1MP00O\004_cande_la.jpg"/>
          <p:cNvPicPr>
            <a:picLocks noChangeAspect="1" noChangeArrowheads="1"/>
          </p:cNvPicPr>
          <p:nvPr/>
        </p:nvPicPr>
        <p:blipFill>
          <a:blip r:embed="rId2" cstate="print"/>
          <a:srcRect/>
          <a:stretch>
            <a:fillRect/>
          </a:stretch>
        </p:blipFill>
        <p:spPr bwMode="auto">
          <a:xfrm>
            <a:off x="5093636" y="422666"/>
            <a:ext cx="3624402" cy="2718302"/>
          </a:xfrm>
          <a:prstGeom prst="rect">
            <a:avLst/>
          </a:prstGeom>
          <a:noFill/>
        </p:spPr>
      </p:pic>
      <p:pic>
        <p:nvPicPr>
          <p:cNvPr id="1027" name="Picture 3" descr="C:\Users\Leo\AppData\Local\Microsoft\Windows\Temporary Internet Files\Content.Outlook\OA1MP00O\pdtla.jpg"/>
          <p:cNvPicPr>
            <a:picLocks noGrp="1" noChangeAspect="1" noChangeArrowheads="1"/>
          </p:cNvPicPr>
          <p:nvPr>
            <p:ph idx="1"/>
          </p:nvPr>
        </p:nvPicPr>
        <p:blipFill>
          <a:blip r:embed="rId3" cstate="print"/>
          <a:srcRect/>
          <a:stretch>
            <a:fillRect/>
          </a:stretch>
        </p:blipFill>
        <p:spPr bwMode="auto">
          <a:xfrm>
            <a:off x="2411760" y="3356992"/>
            <a:ext cx="4025421" cy="3019066"/>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526596" y="404664"/>
            <a:ext cx="3648405" cy="2736304"/>
          </a:xfrm>
          <a:prstGeom prst="rect">
            <a:avLst/>
          </a:prstGeom>
          <a:noFill/>
          <a:ln w="9525">
            <a:noFill/>
            <a:miter lim="800000"/>
            <a:headEnd/>
            <a:tailEnd/>
          </a:ln>
          <a:effectLst/>
        </p:spPr>
      </p:pic>
    </p:spTree>
    <p:extLst>
      <p:ext uri="{BB962C8B-B14F-4D97-AF65-F5344CB8AC3E}">
        <p14:creationId xmlns:p14="http://schemas.microsoft.com/office/powerpoint/2010/main" val="556814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1138138"/>
          </a:xfrm>
        </p:spPr>
        <p:txBody>
          <a:bodyPr>
            <a:normAutofit fontScale="90000"/>
          </a:bodyPr>
          <a:lstStyle/>
          <a:p>
            <a:r>
              <a:rPr lang="it-IT" b="1" dirty="0" smtClean="0"/>
              <a:t/>
            </a:r>
            <a:br>
              <a:rPr lang="it-IT" b="1" dirty="0" smtClean="0"/>
            </a:br>
            <a:endParaRPr lang="it-IT" b="1" dirty="0"/>
          </a:p>
        </p:txBody>
      </p:sp>
      <p:sp>
        <p:nvSpPr>
          <p:cNvPr id="3" name="Segnaposto contenuto 2"/>
          <p:cNvSpPr>
            <a:spLocks noGrp="1"/>
          </p:cNvSpPr>
          <p:nvPr>
            <p:ph idx="1"/>
          </p:nvPr>
        </p:nvSpPr>
        <p:spPr>
          <a:xfrm>
            <a:off x="457200" y="332656"/>
            <a:ext cx="8229600" cy="5793507"/>
          </a:xfrm>
        </p:spPr>
        <p:txBody>
          <a:bodyPr>
            <a:normAutofit lnSpcReduction="10000"/>
          </a:bodyPr>
          <a:lstStyle/>
          <a:p>
            <a:pPr>
              <a:buNone/>
            </a:pPr>
            <a:endParaRPr lang="it-IT" i="1" dirty="0" smtClean="0"/>
          </a:p>
          <a:p>
            <a:pPr marL="0" indent="0">
              <a:buNone/>
            </a:pPr>
            <a:endParaRPr lang="fr-FR" dirty="0"/>
          </a:p>
          <a:p>
            <a:r>
              <a:rPr lang="fr-FR" i="1" dirty="0" smtClean="0"/>
              <a:t>« Possibilité </a:t>
            </a:r>
            <a:r>
              <a:rPr lang="fr-FR" i="1" dirty="0"/>
              <a:t>de rencontrer les diverses </a:t>
            </a:r>
            <a:r>
              <a:rPr lang="fr-FR" i="1" dirty="0" smtClean="0"/>
              <a:t>pays  </a:t>
            </a:r>
            <a:r>
              <a:rPr lang="fr-FR" i="1" dirty="0"/>
              <a:t>et possibilité de compréhension par les sentiments d'amitié avec des gens qui pratiquent la pédagogie Freinet </a:t>
            </a:r>
            <a:r>
              <a:rPr lang="fr-FR" i="1" dirty="0" smtClean="0"/>
              <a:t>avec de la conviction </a:t>
            </a:r>
          </a:p>
          <a:p>
            <a:r>
              <a:rPr lang="fr-FR" i="1" dirty="0" smtClean="0"/>
              <a:t>Possibilité de </a:t>
            </a:r>
            <a:r>
              <a:rPr lang="fr-FR" i="1" dirty="0"/>
              <a:t>se réunir à nouveau avec des amis </a:t>
            </a:r>
            <a:endParaRPr lang="fr-FR" i="1" dirty="0" smtClean="0"/>
          </a:p>
          <a:p>
            <a:r>
              <a:rPr lang="fr-FR" i="1" dirty="0" smtClean="0"/>
              <a:t>Tout ça dans l’</a:t>
            </a:r>
            <a:r>
              <a:rPr lang="fr-FR" i="1" dirty="0" err="1" smtClean="0"/>
              <a:t>atmoshère</a:t>
            </a:r>
            <a:r>
              <a:rPr lang="fr-FR" i="1" dirty="0" smtClean="0"/>
              <a:t> magique des </a:t>
            </a:r>
            <a:r>
              <a:rPr lang="fr-FR" i="1" dirty="0"/>
              <a:t>relations internationales et </a:t>
            </a:r>
            <a:r>
              <a:rPr lang="fr-FR" i="1" dirty="0" smtClean="0"/>
              <a:t>de la possibilité d’ expérimenter ensemble »</a:t>
            </a:r>
            <a:endParaRPr lang="fr-FR" i="1"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it-IT" dirty="0" smtClean="0"/>
          </a:p>
        </p:txBody>
      </p:sp>
      <p:pic>
        <p:nvPicPr>
          <p:cNvPr id="4" name="Picture 6" descr="http://www.ridefitalia.org/wp-content/images/logo-fimem-colorato.png"/>
          <p:cNvPicPr>
            <a:picLocks noChangeAspect="1" noChangeArrowheads="1"/>
          </p:cNvPicPr>
          <p:nvPr/>
        </p:nvPicPr>
        <p:blipFill>
          <a:blip r:embed="rId2" cstate="print"/>
          <a:srcRect/>
          <a:stretch>
            <a:fillRect/>
          </a:stretch>
        </p:blipFill>
        <p:spPr bwMode="auto">
          <a:xfrm>
            <a:off x="7812360" y="332656"/>
            <a:ext cx="1027982" cy="1012407"/>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4</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o\Desktop\rideffoto\2014_07_03-_21.16.32.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7812360" y="188640"/>
            <a:ext cx="1027982" cy="1012407"/>
          </a:xfrm>
          <a:prstGeom prst="rect">
            <a:avLst/>
          </a:prstGeom>
          <a:noFill/>
        </p:spPr>
      </p:pic>
      <p:sp>
        <p:nvSpPr>
          <p:cNvPr id="4" name="Segnaposto numero diapositiva 3"/>
          <p:cNvSpPr>
            <a:spLocks noGrp="1"/>
          </p:cNvSpPr>
          <p:nvPr>
            <p:ph type="sldNum" sz="quarter" idx="12"/>
          </p:nvPr>
        </p:nvSpPr>
        <p:spPr/>
        <p:txBody>
          <a:bodyPr/>
          <a:lstStyle/>
          <a:p>
            <a:fld id="{170AE436-0A24-4C4D-809A-7FD7BCE2440D}" type="slidenum">
              <a:rPr lang="it-IT" smtClean="0"/>
              <a:pPr/>
              <a:t>5</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476672"/>
            <a:ext cx="6944816" cy="5378152"/>
          </a:xfrm>
        </p:spPr>
        <p:txBody>
          <a:bodyPr>
            <a:noAutofit/>
          </a:bodyPr>
          <a:lstStyle/>
          <a:p>
            <a:pPr algn="l"/>
            <a:endParaRPr lang="fr-FR" sz="1400" dirty="0"/>
          </a:p>
          <a:p>
            <a:pPr algn="l"/>
            <a:endParaRPr lang="fr-FR" sz="1400" dirty="0"/>
          </a:p>
          <a:p>
            <a:pPr algn="l"/>
            <a:endParaRPr lang="fr-FR" sz="1400" dirty="0"/>
          </a:p>
          <a:p>
            <a:pPr algn="l"/>
            <a:r>
              <a:rPr lang="fr-FR" sz="2000" dirty="0" smtClean="0"/>
              <a:t>C’est comme ça que la </a:t>
            </a:r>
            <a:r>
              <a:rPr lang="fr-FR" sz="2000" dirty="0"/>
              <a:t>majorité des participants ont décrit la participation  </a:t>
            </a:r>
            <a:r>
              <a:rPr lang="fr-FR" sz="2000" dirty="0" smtClean="0"/>
              <a:t>à la RIDEF de </a:t>
            </a:r>
            <a:r>
              <a:rPr lang="fr-FR" sz="2000" dirty="0" err="1"/>
              <a:t>Reggio</a:t>
            </a:r>
            <a:r>
              <a:rPr lang="fr-FR" sz="2000" dirty="0"/>
              <a:t> Emilia</a:t>
            </a:r>
          </a:p>
          <a:p>
            <a:pPr algn="l"/>
            <a:r>
              <a:rPr lang="fr-FR" sz="2000" dirty="0"/>
              <a:t>Pour ne pas perdre la richesse de l'expérience  </a:t>
            </a:r>
            <a:r>
              <a:rPr lang="fr-FR" sz="2000" dirty="0" smtClean="0"/>
              <a:t>nous </a:t>
            </a:r>
            <a:r>
              <a:rPr lang="fr-FR" sz="2000" dirty="0"/>
              <a:t>avons rassemblé les documents et  </a:t>
            </a:r>
            <a:r>
              <a:rPr lang="fr-FR" sz="2000" dirty="0" smtClean="0"/>
              <a:t> résumé </a:t>
            </a:r>
            <a:r>
              <a:rPr lang="fr-FR" sz="2000" dirty="0"/>
              <a:t>les plus représentatifs </a:t>
            </a:r>
            <a:r>
              <a:rPr lang="fr-FR" sz="2000" dirty="0" smtClean="0"/>
              <a:t>pour  </a:t>
            </a:r>
            <a:r>
              <a:rPr lang="fr-FR" sz="2000" dirty="0"/>
              <a:t>fournir un </a:t>
            </a:r>
            <a:r>
              <a:rPr lang="fr-FR" sz="2000" dirty="0" smtClean="0"/>
              <a:t>témoignage  </a:t>
            </a:r>
            <a:r>
              <a:rPr lang="fr-FR" sz="2000" dirty="0"/>
              <a:t>et </a:t>
            </a:r>
            <a:r>
              <a:rPr lang="fr-FR" sz="2000" dirty="0" smtClean="0"/>
              <a:t>une mémoire </a:t>
            </a:r>
            <a:endParaRPr lang="fr-FR" sz="20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endParaRPr lang="fr-FR" sz="1400" dirty="0"/>
          </a:p>
          <a:p>
            <a:pPr algn="l"/>
            <a:r>
              <a:rPr lang="fr-FR" sz="1400" dirty="0"/>
              <a:t>Donc, la majorité des participants ont décrit la participation défavorisés puissent de </a:t>
            </a:r>
            <a:r>
              <a:rPr lang="fr-FR" sz="1400" dirty="0" err="1"/>
              <a:t>Reggio</a:t>
            </a:r>
            <a:r>
              <a:rPr lang="fr-FR" sz="1400" dirty="0"/>
              <a:t> Emilia</a:t>
            </a:r>
          </a:p>
          <a:p>
            <a:pPr algn="l"/>
            <a:r>
              <a:rPr lang="fr-FR" sz="1400" dirty="0"/>
              <a:t>Pour ne pas perdre la richesse de l'expérience que nous avons rassemblé les documents et des résumés les plus représentatifs de fournir un témoin et une mémoire</a:t>
            </a:r>
            <a:endParaRPr lang="it-IT" sz="1400" dirty="0" smtClean="0"/>
          </a:p>
          <a:p>
            <a:endParaRPr lang="it-IT" sz="1400" dirty="0"/>
          </a:p>
        </p:txBody>
      </p:sp>
      <p:pic>
        <p:nvPicPr>
          <p:cNvPr id="4" name="Picture 2" descr="C:\Users\Leo\Desktop\rideffoto\2014_07_21-_M.C.E@MCE_Italia@twitter_03.jpg"/>
          <p:cNvPicPr>
            <a:picLocks noChangeAspect="1" noChangeArrowheads="1"/>
          </p:cNvPicPr>
          <p:nvPr/>
        </p:nvPicPr>
        <p:blipFill>
          <a:blip r:embed="rId2" cstate="print"/>
          <a:srcRect/>
          <a:stretch>
            <a:fillRect/>
          </a:stretch>
        </p:blipFill>
        <p:spPr bwMode="auto">
          <a:xfrm>
            <a:off x="611560" y="3573016"/>
            <a:ext cx="3154297" cy="2365723"/>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8028384" y="260647"/>
            <a:ext cx="936104" cy="921921"/>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6</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99592" y="764704"/>
            <a:ext cx="7016824" cy="5090120"/>
          </a:xfrm>
        </p:spPr>
        <p:txBody>
          <a:bodyPr>
            <a:normAutofit/>
          </a:bodyPr>
          <a:lstStyle/>
          <a:p>
            <a:pPr algn="l"/>
            <a:r>
              <a:rPr lang="it-IT" dirty="0" smtClean="0"/>
              <a:t> </a:t>
            </a:r>
            <a:r>
              <a:rPr lang="fr-FR" dirty="0" smtClean="0"/>
              <a:t>Le travail de </a:t>
            </a:r>
            <a:r>
              <a:rPr lang="fr-FR" dirty="0"/>
              <a:t>recherche a été long et patient, les </a:t>
            </a:r>
            <a:r>
              <a:rPr lang="fr-FR" dirty="0" smtClean="0"/>
              <a:t>personnes auxquelles on a </a:t>
            </a:r>
            <a:r>
              <a:rPr lang="fr-FR" dirty="0" err="1" smtClean="0"/>
              <a:t>demand</a:t>
            </a:r>
            <a:r>
              <a:rPr lang="fr-FR" dirty="0" smtClean="0"/>
              <a:t> </a:t>
            </a:r>
            <a:r>
              <a:rPr lang="fr-FR" dirty="0"/>
              <a:t>ont fourni </a:t>
            </a:r>
            <a:r>
              <a:rPr lang="fr-FR" dirty="0" smtClean="0"/>
              <a:t> </a:t>
            </a:r>
            <a:r>
              <a:rPr lang="fr-FR" dirty="0"/>
              <a:t>les écrits sur leur expérience dans la langue originale, d'où la décision d'accompagner les textes avec une traduction en </a:t>
            </a:r>
            <a:r>
              <a:rPr lang="fr-FR" dirty="0" smtClean="0"/>
              <a:t>trois langues.</a:t>
            </a:r>
            <a:endParaRPr lang="it-IT" dirty="0"/>
          </a:p>
        </p:txBody>
      </p:sp>
      <p:pic>
        <p:nvPicPr>
          <p:cNvPr id="5122" name="Picture 2" descr="C:\Users\Leo\Desktop\rideffoto\IMG_1539.jpg"/>
          <p:cNvPicPr>
            <a:picLocks noChangeAspect="1" noChangeArrowheads="1"/>
          </p:cNvPicPr>
          <p:nvPr/>
        </p:nvPicPr>
        <p:blipFill>
          <a:blip r:embed="rId2" cstate="print"/>
          <a:srcRect/>
          <a:stretch>
            <a:fillRect/>
          </a:stretch>
        </p:blipFill>
        <p:spPr bwMode="auto">
          <a:xfrm>
            <a:off x="6426206" y="4149080"/>
            <a:ext cx="1657071" cy="2209428"/>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8100392" y="188640"/>
            <a:ext cx="877389" cy="864096"/>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7</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1"/>
            <a:ext cx="8134672" cy="720079"/>
          </a:xfrm>
        </p:spPr>
        <p:txBody>
          <a:bodyPr>
            <a:normAutofit fontScale="90000"/>
          </a:bodyPr>
          <a:lstStyle/>
          <a:p>
            <a:r>
              <a:rPr lang="it-IT" dirty="0" err="1" smtClean="0"/>
              <a:t>Organisation</a:t>
            </a:r>
            <a:r>
              <a:rPr lang="it-IT" dirty="0" smtClean="0"/>
              <a:t> </a:t>
            </a:r>
            <a:r>
              <a:rPr lang="it-IT" dirty="0" err="1" smtClean="0"/>
              <a:t>des</a:t>
            </a:r>
            <a:r>
              <a:rPr lang="it-IT" dirty="0" smtClean="0"/>
              <a:t> </a:t>
            </a:r>
            <a:r>
              <a:rPr lang="it-IT" dirty="0" err="1"/>
              <a:t>c</a:t>
            </a:r>
            <a:r>
              <a:rPr lang="it-IT" dirty="0" err="1" smtClean="0"/>
              <a:t>ontenus</a:t>
            </a:r>
            <a:r>
              <a:rPr lang="it-IT" dirty="0" smtClean="0"/>
              <a:t> </a:t>
            </a:r>
            <a:r>
              <a:rPr lang="it-IT" dirty="0" smtClean="0"/>
              <a:t>:</a:t>
            </a:r>
            <a:endParaRPr lang="it-IT" dirty="0"/>
          </a:p>
        </p:txBody>
      </p:sp>
      <p:sp>
        <p:nvSpPr>
          <p:cNvPr id="3" name="Sottotitolo 2"/>
          <p:cNvSpPr>
            <a:spLocks noGrp="1"/>
          </p:cNvSpPr>
          <p:nvPr>
            <p:ph type="subTitle" idx="1"/>
          </p:nvPr>
        </p:nvSpPr>
        <p:spPr>
          <a:xfrm>
            <a:off x="467544" y="980728"/>
            <a:ext cx="7776864" cy="4968552"/>
          </a:xfrm>
        </p:spPr>
        <p:txBody>
          <a:bodyPr>
            <a:normAutofit/>
          </a:bodyPr>
          <a:lstStyle/>
          <a:p>
            <a:pPr algn="l">
              <a:buFontTx/>
              <a:buChar char="-"/>
            </a:pPr>
            <a:r>
              <a:rPr lang="fr-FR" sz="2800" dirty="0"/>
              <a:t>Présentation </a:t>
            </a:r>
            <a:r>
              <a:rPr lang="fr-FR" sz="2800" dirty="0" smtClean="0"/>
              <a:t>de la RIDEF 2014</a:t>
            </a:r>
            <a:endParaRPr lang="fr-FR" sz="2800" dirty="0"/>
          </a:p>
          <a:p>
            <a:pPr algn="l">
              <a:buFontTx/>
              <a:buChar char="-"/>
            </a:pPr>
            <a:r>
              <a:rPr lang="fr-FR" sz="2800" dirty="0"/>
              <a:t>Les références à la pédagogie Freinet hier et  </a:t>
            </a:r>
            <a:r>
              <a:rPr lang="fr-FR" sz="2800" dirty="0" smtClean="0"/>
              <a:t>  aujourd'hui</a:t>
            </a:r>
            <a:endParaRPr lang="fr-FR" sz="2800" dirty="0"/>
          </a:p>
          <a:p>
            <a:pPr algn="l">
              <a:buFontTx/>
              <a:buChar char="-"/>
            </a:pPr>
            <a:r>
              <a:rPr lang="fr-FR" sz="2800" dirty="0"/>
              <a:t>  </a:t>
            </a:r>
            <a:r>
              <a:rPr lang="fr-FR" sz="2800" dirty="0" err="1" smtClean="0"/>
              <a:t>Reggio</a:t>
            </a:r>
            <a:r>
              <a:rPr lang="fr-FR" sz="2800" dirty="0" smtClean="0"/>
              <a:t> CHILDREN  </a:t>
            </a:r>
            <a:r>
              <a:rPr lang="fr-FR" sz="2800" dirty="0"/>
              <a:t>(</a:t>
            </a:r>
            <a:r>
              <a:rPr lang="fr-FR" sz="2800" dirty="0" smtClean="0"/>
              <a:t>présentation </a:t>
            </a:r>
            <a:r>
              <a:rPr lang="fr-FR" sz="2800" dirty="0"/>
              <a:t>du centre </a:t>
            </a:r>
            <a:r>
              <a:rPr lang="fr-FR" sz="2800" dirty="0" smtClean="0"/>
              <a:t> et </a:t>
            </a:r>
            <a:r>
              <a:rPr lang="fr-FR" sz="2800" dirty="0"/>
              <a:t>de ses activités)</a:t>
            </a:r>
          </a:p>
          <a:p>
            <a:pPr algn="l">
              <a:buFontTx/>
              <a:buChar char="-"/>
            </a:pPr>
            <a:r>
              <a:rPr lang="fr-FR" sz="2800" dirty="0"/>
              <a:t>  Accueil (Pré RIDEF, des articles et des photos de gadgets prêts à </a:t>
            </a:r>
            <a:r>
              <a:rPr lang="fr-FR" sz="2800" dirty="0" smtClean="0"/>
              <a:t>recevoir par  </a:t>
            </a:r>
            <a:r>
              <a:rPr lang="fr-FR" sz="2800" dirty="0"/>
              <a:t>les participants)</a:t>
            </a:r>
            <a:endParaRPr lang="it-IT" sz="2800" dirty="0" smtClean="0"/>
          </a:p>
        </p:txBody>
      </p:sp>
      <p:pic>
        <p:nvPicPr>
          <p:cNvPr id="4" name="Picture 6" descr="http://www.ridefitalia.org/wp-content/images/logo-fimem-colorato.png"/>
          <p:cNvPicPr>
            <a:picLocks noChangeAspect="1" noChangeArrowheads="1"/>
          </p:cNvPicPr>
          <p:nvPr/>
        </p:nvPicPr>
        <p:blipFill>
          <a:blip r:embed="rId2" cstate="print"/>
          <a:srcRect/>
          <a:stretch>
            <a:fillRect/>
          </a:stretch>
        </p:blipFill>
        <p:spPr bwMode="auto">
          <a:xfrm>
            <a:off x="8244408" y="260648"/>
            <a:ext cx="804274" cy="792088"/>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8</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pic>
        <p:nvPicPr>
          <p:cNvPr id="1026" name="Picture 2" descr="C:\Users\Leo\Desktop\rideffoto\ventaglio.jpg"/>
          <p:cNvPicPr>
            <a:picLocks noChangeAspect="1" noChangeArrowheads="1"/>
          </p:cNvPicPr>
          <p:nvPr/>
        </p:nvPicPr>
        <p:blipFill>
          <a:blip r:embed="rId3" cstate="print"/>
          <a:srcRect/>
          <a:stretch>
            <a:fillRect/>
          </a:stretch>
        </p:blipFill>
        <p:spPr bwMode="auto">
          <a:xfrm>
            <a:off x="5364088" y="4365104"/>
            <a:ext cx="2952328" cy="20515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normAutofit lnSpcReduction="10000"/>
          </a:bodyPr>
          <a:lstStyle/>
          <a:p>
            <a:pPr marL="0" indent="0">
              <a:buNone/>
            </a:pPr>
            <a:endParaRPr lang="it-IT" sz="1400" dirty="0" smtClean="0"/>
          </a:p>
          <a:p>
            <a:r>
              <a:rPr lang="fr-FR" dirty="0" smtClean="0"/>
              <a:t>Mesures </a:t>
            </a:r>
            <a:r>
              <a:rPr lang="fr-FR" dirty="0"/>
              <a:t>visant à </a:t>
            </a:r>
            <a:r>
              <a:rPr lang="fr-FR" dirty="0" smtClean="0"/>
              <a:t>la publicisation </a:t>
            </a:r>
            <a:endParaRPr lang="fr-FR" dirty="0"/>
          </a:p>
          <a:p>
            <a:r>
              <a:rPr lang="fr-FR" dirty="0" smtClean="0"/>
              <a:t>PLENIERES ( assemblées au commencement  et à la  </a:t>
            </a:r>
            <a:r>
              <a:rPr lang="fr-FR" dirty="0"/>
              <a:t>fin)</a:t>
            </a:r>
          </a:p>
          <a:p>
            <a:r>
              <a:rPr lang="fr-FR" dirty="0" smtClean="0"/>
              <a:t>ATELIERS LONGS </a:t>
            </a:r>
            <a:r>
              <a:rPr lang="fr-FR" dirty="0"/>
              <a:t>avec </a:t>
            </a:r>
            <a:r>
              <a:rPr lang="fr-FR" dirty="0" smtClean="0"/>
              <a:t>les </a:t>
            </a:r>
            <a:r>
              <a:rPr lang="fr-FR" dirty="0"/>
              <a:t>rapports </a:t>
            </a:r>
            <a:r>
              <a:rPr lang="fr-FR" dirty="0" smtClean="0"/>
              <a:t>des animateurs et </a:t>
            </a:r>
            <a:r>
              <a:rPr lang="fr-FR" dirty="0"/>
              <a:t>des </a:t>
            </a:r>
            <a:r>
              <a:rPr lang="fr-FR" dirty="0" smtClean="0"/>
              <a:t> certains participants</a:t>
            </a:r>
            <a:r>
              <a:rPr lang="fr-FR" dirty="0"/>
              <a:t>:</a:t>
            </a:r>
          </a:p>
          <a:p>
            <a:r>
              <a:rPr lang="fr-FR" dirty="0"/>
              <a:t>"Notre présence à cet atelier nous a permis d'en apprendre davantage sur les expériences d'un grand nombre de personnes, d'examiner nos pratiques et d'enrichir notre vision en ouvrant de nouvelles </a:t>
            </a:r>
            <a:r>
              <a:rPr lang="fr-FR" dirty="0" smtClean="0"/>
              <a:t>chemins  </a:t>
            </a:r>
            <a:r>
              <a:rPr lang="fr-FR" dirty="0"/>
              <a:t>à explorer."</a:t>
            </a:r>
            <a:endParaRPr lang="it-IT"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686</Words>
  <Application>Microsoft Office PowerPoint</Application>
  <PresentationFormat>Presentazione su schermo (4:3)</PresentationFormat>
  <Paragraphs>124</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Organisation des contenus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NOUS REMERCIONS TOUT LE MONDE: INTERVENANTS - PHOTOGRAHES - TRADUCTEURS - Autres qui ont contribué par leur travail à donner une forme et un contenu à  LA DOCUMENTATION DE CETTE  RIDEF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Leo</dc:creator>
  <cp:lastModifiedBy>Giancarlo</cp:lastModifiedBy>
  <cp:revision>52</cp:revision>
  <dcterms:created xsi:type="dcterms:W3CDTF">2015-11-12T16:19:39Z</dcterms:created>
  <dcterms:modified xsi:type="dcterms:W3CDTF">2016-01-10T18:45:57Z</dcterms:modified>
</cp:coreProperties>
</file>